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1" r:id="rId6"/>
    <p:sldId id="283" r:id="rId7"/>
    <p:sldId id="286" r:id="rId8"/>
    <p:sldId id="288" r:id="rId9"/>
    <p:sldId id="282" r:id="rId10"/>
    <p:sldId id="290" r:id="rId11"/>
    <p:sldId id="260" r:id="rId12"/>
    <p:sldId id="285" r:id="rId13"/>
    <p:sldId id="284" r:id="rId14"/>
    <p:sldId id="267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2" autoAdjust="0"/>
  </p:normalViewPr>
  <p:slideViewPr>
    <p:cSldViewPr snapToGrid="0">
      <p:cViewPr varScale="1">
        <p:scale>
          <a:sx n="88" d="100"/>
          <a:sy n="88" d="100"/>
        </p:scale>
        <p:origin x="52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9CA4B2-3449-4671-A1CC-72BF3C244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3E86004-84B8-4A63-8FC4-2C0894AFD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D238D3-CD41-40A9-8BF2-AC51E9FF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BE0FC1-D63E-410D-A7B3-614B35C0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28F0CD-E1DA-47DC-8095-79FCF9EB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75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7AC976-B20B-4FCD-BC00-56A45F0D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7DA8122-5911-47FE-BDE7-21A7CAB94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525A7E-7AF6-42BA-85C4-556793F9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E65702-6AF0-421C-ADA2-00C83215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568945-4F6C-452C-A54D-1C020460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36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A134970-53FA-4EA0-BEBD-4DF59EA8D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04CFAF6-AD20-40B6-8C44-125A61C95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7CCD3C-BC8F-4D16-A781-2EBBD5A8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476A73-F370-4FE4-97BD-71B87B20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6313D2-2ED6-44D7-81E8-90C738CD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68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100FA2-A1EF-4592-837F-E129BC1D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7638B7-D7D6-41BD-9BA4-ECAB0905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D76366-7892-4FBF-BBD9-918B7F3F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4A1B0E-CA52-4A84-9B37-10AF7117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CC37C7-C66B-4745-97B3-2C8EA2E9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68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81AC88-1397-4143-B2E4-DE143268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772A98-9BCA-4CDD-A2CD-6993BA4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9EE69E-A273-439B-B1CB-B9ECC8B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08DAD7-698D-4507-A848-A5DDE39F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4B7B80-16C4-4BBF-854F-27004FDB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41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164129-01E8-48DC-8FC3-CC2A121A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5E232B-E295-408F-856D-7E2DBA4E8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E0F4EE-52F6-4922-9D9A-626754982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B3F2F1A-0A6A-408E-9648-3CF53189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F585FB4-D445-490B-B5F8-ADBE915D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EA2E79C-556A-4A0D-8714-FBAC3EB2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53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09E773-E253-4AC5-93AA-7961B587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906C5C-245A-44F4-8B72-CE878FD1A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3E9224F-4D6A-4E1F-84C3-281C7F1B2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62856F8-14D2-4245-AF83-C1CCAF0F5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FEF0093-7F92-43D0-90A6-D61C7D2C5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91ED9AC-2C14-4B4A-A82D-8C1534DE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F5396F2-574F-4AFA-8159-B8C45A90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0B99D39-FEC9-472F-8303-EF0B2B87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18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B7F563-AED5-43BE-AB42-15CB41A2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FBBBA91-D8BB-4C01-A2C8-20A90F02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81A67F5-251B-44C4-BF35-A3B2BF79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00FF4D-DFCB-4734-9A55-D6B64742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97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6F33173-8AF2-4CA6-986E-9803A133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793FAB1-AEDB-4495-859E-76117C1E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EC99EB-2676-4DBD-A7F4-45666DF3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75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951DF2-5E00-4046-80CF-9F05494E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D28CDB-404A-4D63-AB11-651B9804E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B062AC-86D2-4002-871A-8C0006A52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FA4CD12-0DC7-4A97-978D-5104E9619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AC4106C-373B-4341-8424-96A8363A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2184F80-AC7B-45C9-835A-8ADEB3EF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645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9FEB42-B882-4EDD-810C-25198EAD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C337803-82D0-4317-90EF-4D0912FF7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833F78-0051-47E6-95ED-53DA7C423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4692FC0-8067-49B5-86C5-5855C647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F219A1-535C-48AA-A848-C06BF616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50A8F01-DF72-49C6-B920-DA49BDA4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78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B0E7306-9104-423A-A6FE-38FD71B5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5D09B0-413B-4861-B700-D49B6814E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B6FCD7-3A08-4066-B12F-F2AA4D4D8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0CE69-D467-4D6B-8AC3-28F635506969}" type="datetimeFigureOut">
              <a:rPr lang="nb-NO" smtClean="0"/>
              <a:t>13.03.2024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A55177-8490-45ED-AA4C-42FB318C1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E10B0B-2012-4DD7-98E2-2F0396829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3FBD-B020-4C71-A23C-7AC92CAC4D85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476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03B1A81-225C-45AE-9A46-29C2F893A7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424"/>
            <a:ext cx="12192000" cy="537057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9B5B98B-B36C-4BE4-9E49-0CF16C7579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Gulen kommune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E78C83-D924-4518-9E45-BAA5DE970D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 algn="l"/>
            <a:endParaRPr lang="nb-NO" dirty="0"/>
          </a:p>
          <a:p>
            <a:pPr lvl="1" algn="l"/>
            <a:endParaRPr lang="nb-NO" dirty="0"/>
          </a:p>
          <a:p>
            <a:pPr lvl="1" algn="l"/>
            <a:r>
              <a:rPr lang="nb-NO" dirty="0"/>
              <a:t>		</a:t>
            </a:r>
          </a:p>
          <a:p>
            <a:pPr lvl="1" algn="l"/>
            <a:r>
              <a:rPr lang="nb-NO" dirty="0"/>
              <a:t>		Møte om </a:t>
            </a:r>
            <a:r>
              <a:rPr lang="nb-NO" dirty="0" err="1"/>
              <a:t>høyring</a:t>
            </a:r>
            <a:r>
              <a:rPr lang="nb-NO" dirty="0"/>
              <a:t> konsekvensvurderinga 5. februar 2024</a:t>
            </a:r>
            <a:endParaRPr lang="nn-NO" dirty="0"/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BE837AD-0F86-4C17-A7E3-9F6B73AF4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4" y="285433"/>
            <a:ext cx="3774744" cy="84048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06FF7662-8F54-42DF-A4A8-D14CC06D51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72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AD6FAF84-2882-40D3-B9BC-BEC7CAA4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4" y="6107734"/>
            <a:ext cx="1660849" cy="731604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76D2FE3-C9B8-DC2D-A72F-8A6B3C8CD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Forenklet prosess:</a:t>
            </a:r>
          </a:p>
          <a:p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902235F-2F7D-49E7-9CF6-D5BFE7F22D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l">
              <a:buNone/>
            </a:pPr>
            <a:endParaRPr lang="nn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nb-NO" sz="2900" dirty="0"/>
              <a:t>Kommune eller tiltakshaver varsler endring og sender ut forslag til ny plan</a:t>
            </a:r>
          </a:p>
          <a:p>
            <a:r>
              <a:rPr lang="nb-NO" sz="2900" dirty="0"/>
              <a:t>Kommunen vurderer innkomne merknader, og om her er </a:t>
            </a:r>
            <a:r>
              <a:rPr lang="nb-NO" sz="2900" dirty="0" err="1"/>
              <a:t>trong</a:t>
            </a:r>
            <a:r>
              <a:rPr lang="nb-NO" sz="2900" dirty="0"/>
              <a:t> for </a:t>
            </a:r>
            <a:r>
              <a:rPr lang="nb-NO" sz="2900" dirty="0" err="1"/>
              <a:t>endringar</a:t>
            </a:r>
            <a:r>
              <a:rPr lang="nb-NO" sz="2900" dirty="0"/>
              <a:t> som følgjer av innspill til planen. </a:t>
            </a:r>
          </a:p>
          <a:p>
            <a:r>
              <a:rPr lang="nb-NO" sz="2900" dirty="0"/>
              <a:t>Kommunen </a:t>
            </a:r>
            <a:r>
              <a:rPr lang="nb-NO" sz="2900" dirty="0" err="1"/>
              <a:t>vedtek</a:t>
            </a:r>
            <a:r>
              <a:rPr lang="nb-NO" sz="2900" dirty="0"/>
              <a:t> endring etter forenklet prosess </a:t>
            </a:r>
            <a:r>
              <a:rPr lang="nb-NO" sz="2900" dirty="0" err="1"/>
              <a:t>Pbl</a:t>
            </a:r>
            <a:r>
              <a:rPr lang="nb-NO" sz="2900" dirty="0"/>
              <a:t>. § 12-14</a:t>
            </a:r>
          </a:p>
          <a:p>
            <a:r>
              <a:rPr lang="nb-NO" sz="2900" dirty="0"/>
              <a:t>Vedtak kan påklages</a:t>
            </a:r>
          </a:p>
          <a:p>
            <a:pPr marL="457200" lvl="1" indent="0">
              <a:buNone/>
            </a:pPr>
            <a:endParaRPr lang="nb-NO" sz="1600" dirty="0">
              <a:cs typeface="Calibri"/>
            </a:endParaRPr>
          </a:p>
          <a:p>
            <a:pPr marL="0" indent="0">
              <a:buNone/>
            </a:pPr>
            <a:endParaRPr lang="nb-NO" sz="2000" dirty="0">
              <a:cs typeface="Calibri" panose="020F0502020204030204"/>
            </a:endParaRP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9477F9F-091B-0790-5C2D-3D9F74DDF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 err="1"/>
              <a:t>Vanleg</a:t>
            </a:r>
            <a:r>
              <a:rPr lang="nb-NO" dirty="0"/>
              <a:t> prosess:</a:t>
            </a:r>
          </a:p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B8FAFF-887E-C987-5B3F-920F388831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Varsle oppstart</a:t>
            </a:r>
          </a:p>
          <a:p>
            <a:r>
              <a:rPr lang="nb-NO" dirty="0"/>
              <a:t>Utarbeide planframlegg </a:t>
            </a:r>
          </a:p>
          <a:p>
            <a:r>
              <a:rPr lang="nb-NO" dirty="0"/>
              <a:t>Planutvalget legg framlegg til plan ut til </a:t>
            </a:r>
            <a:r>
              <a:rPr lang="nb-NO" dirty="0" err="1"/>
              <a:t>offentleg</a:t>
            </a:r>
            <a:r>
              <a:rPr lang="nb-NO" dirty="0"/>
              <a:t> ettersyn </a:t>
            </a:r>
          </a:p>
          <a:p>
            <a:r>
              <a:rPr lang="nb-NO" dirty="0"/>
              <a:t>Kommunen vurderer innkomne merknader, og om her er </a:t>
            </a:r>
            <a:r>
              <a:rPr lang="nb-NO" dirty="0" err="1"/>
              <a:t>trong</a:t>
            </a:r>
            <a:r>
              <a:rPr lang="nb-NO" dirty="0"/>
              <a:t> for </a:t>
            </a:r>
            <a:r>
              <a:rPr lang="nb-NO" dirty="0" err="1"/>
              <a:t>endringar</a:t>
            </a:r>
            <a:r>
              <a:rPr lang="nb-NO" dirty="0"/>
              <a:t> som følgjer av innspill til planen. </a:t>
            </a:r>
          </a:p>
          <a:p>
            <a:r>
              <a:rPr lang="nb-NO" dirty="0" err="1"/>
              <a:t>Planutvalet</a:t>
            </a:r>
            <a:r>
              <a:rPr lang="nb-NO" dirty="0"/>
              <a:t> vurderer planen og innstiller til kommunestyret</a:t>
            </a:r>
          </a:p>
          <a:p>
            <a:r>
              <a:rPr lang="nb-NO" dirty="0"/>
              <a:t>Kommunestyret </a:t>
            </a:r>
            <a:r>
              <a:rPr lang="nb-NO" dirty="0" err="1"/>
              <a:t>vedtek</a:t>
            </a:r>
            <a:r>
              <a:rPr lang="nb-NO" dirty="0"/>
              <a:t> planendring i samsvar med </a:t>
            </a:r>
            <a:r>
              <a:rPr lang="nb-NO" dirty="0" err="1"/>
              <a:t>Pbl</a:t>
            </a:r>
            <a:r>
              <a:rPr lang="nb-NO" dirty="0"/>
              <a:t>. § 12-12.</a:t>
            </a:r>
          </a:p>
          <a:p>
            <a:r>
              <a:rPr lang="nb-NO" dirty="0"/>
              <a:t>Vedtak kan påklages</a:t>
            </a:r>
          </a:p>
          <a:p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CA3EEE-0CAF-4ECF-9C3A-6B47ACB180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033EF-E1B8-4E16-BC57-7545388BB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" y="180658"/>
            <a:ext cx="3774744" cy="84048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11AB33-723A-B1FD-D1EB-F29D1F41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175"/>
            <a:ext cx="10515600" cy="1325563"/>
          </a:xfrm>
        </p:spPr>
        <p:txBody>
          <a:bodyPr/>
          <a:lstStyle/>
          <a:p>
            <a:r>
              <a:rPr lang="nb-NO" b="1" dirty="0"/>
              <a:t>Reguleringsendring</a:t>
            </a:r>
          </a:p>
        </p:txBody>
      </p:sp>
    </p:spTree>
    <p:extLst>
      <p:ext uri="{BB962C8B-B14F-4D97-AF65-F5344CB8AC3E}">
        <p14:creationId xmlns:p14="http://schemas.microsoft.com/office/powerpoint/2010/main" val="109873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AD6FAF84-2882-40D3-B9BC-BEC7CAA4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4" y="6107734"/>
            <a:ext cx="1660849" cy="731604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F2BE0D1-E81E-1419-40BB-13786CD54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Konsesjonshandsaming</a:t>
            </a:r>
          </a:p>
          <a:p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902235F-2F7D-49E7-9CF6-D5BFE7F22D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l">
              <a:buNone/>
            </a:pPr>
            <a:endParaRPr lang="nn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nb-NO" dirty="0"/>
              <a:t>Ber om at merknader vert sendt til NVE </a:t>
            </a:r>
            <a:r>
              <a:rPr lang="nb-NO" dirty="0" err="1"/>
              <a:t>innan</a:t>
            </a:r>
            <a:r>
              <a:rPr lang="nb-NO" dirty="0"/>
              <a:t> 1 mars. </a:t>
            </a:r>
            <a:r>
              <a:rPr lang="nb-NO" dirty="0" err="1"/>
              <a:t>Desse</a:t>
            </a:r>
            <a:r>
              <a:rPr lang="nb-NO" dirty="0"/>
              <a:t> </a:t>
            </a:r>
            <a:r>
              <a:rPr lang="nb-NO" dirty="0" err="1"/>
              <a:t>merknadane</a:t>
            </a:r>
            <a:r>
              <a:rPr lang="nb-NO" dirty="0"/>
              <a:t> vil følgje saka når kommunen skal </a:t>
            </a:r>
            <a:r>
              <a:rPr lang="nb-NO" dirty="0" err="1"/>
              <a:t>gje</a:t>
            </a:r>
            <a:r>
              <a:rPr lang="nb-NO" dirty="0"/>
              <a:t> uttale til konsesjonssøknad.</a:t>
            </a:r>
          </a:p>
          <a:p>
            <a:r>
              <a:rPr lang="nb-NO" dirty="0"/>
              <a:t>Kommunestyret vil </a:t>
            </a:r>
            <a:r>
              <a:rPr lang="nb-NO" dirty="0" err="1"/>
              <a:t>gjera</a:t>
            </a:r>
            <a:r>
              <a:rPr lang="nb-NO" dirty="0"/>
              <a:t> ei vurdering av ulemper og fordeler ved etablering av vindmølle i samband med uttale til NVE</a:t>
            </a:r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F139BC-2331-22B7-182E-8D537E68E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Reguleringsendring</a:t>
            </a:r>
          </a:p>
          <a:p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07FF63FF-006F-D505-7588-C8BFE14A58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Om Kommunestyret er positiv til vindmølle på 275 meter, vert det fulgt opp med reguleringsendring.</a:t>
            </a:r>
          </a:p>
          <a:p>
            <a:r>
              <a:rPr lang="nb-NO" dirty="0"/>
              <a:t>Reguleringsendring vert ei parallell prosess til </a:t>
            </a:r>
            <a:r>
              <a:rPr lang="nb-NO" dirty="0" err="1"/>
              <a:t>konsesjonsøknaden</a:t>
            </a:r>
            <a:endParaRPr lang="nb-NO" dirty="0"/>
          </a:p>
          <a:p>
            <a:r>
              <a:rPr lang="nb-NO" dirty="0"/>
              <a:t>Reguleringsendring vert varsla til </a:t>
            </a:r>
            <a:r>
              <a:rPr lang="nb-NO" dirty="0" err="1"/>
              <a:t>naboar</a:t>
            </a:r>
            <a:r>
              <a:rPr lang="nb-NO" dirty="0"/>
              <a:t> og </a:t>
            </a:r>
            <a:r>
              <a:rPr lang="nb-NO" dirty="0" err="1"/>
              <a:t>høyringsinstansar</a:t>
            </a:r>
            <a:r>
              <a:rPr lang="nb-NO" dirty="0"/>
              <a:t> i samsvar med plan og bygningslova, og vert kunngjort på kommunen si heimeside. </a:t>
            </a:r>
          </a:p>
          <a:p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CA3EEE-0CAF-4ECF-9C3A-6B47ACB180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033EF-E1B8-4E16-BC57-7545388BB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" y="180658"/>
            <a:ext cx="3774744" cy="840486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77B71E46-3107-D9A1-1244-C0DB37B2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9020"/>
            <a:ext cx="10514012" cy="840487"/>
          </a:xfrm>
        </p:spPr>
        <p:txBody>
          <a:bodyPr/>
          <a:lstStyle/>
          <a:p>
            <a:r>
              <a:rPr lang="nb-NO" b="1" dirty="0" err="1"/>
              <a:t>Medverknad</a:t>
            </a:r>
            <a:endParaRPr lang="nb-NO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42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AD6FAF84-2882-40D3-B9BC-BEC7CAA4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4" y="6107734"/>
            <a:ext cx="1660849" cy="731604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77B71E46-3107-D9A1-1244-C0DB37B2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836763"/>
            <a:ext cx="10515600" cy="1325563"/>
          </a:xfrm>
        </p:spPr>
        <p:txBody>
          <a:bodyPr/>
          <a:lstStyle/>
          <a:p>
            <a:r>
              <a:rPr lang="nb-NO" b="1" dirty="0"/>
              <a:t>Kva mener Gulen kommune om vindkraft?</a:t>
            </a:r>
            <a:endParaRPr lang="nb-NO" b="1" dirty="0">
              <a:latin typeface="+mn-lt"/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902235F-2F7D-49E7-9CF6-D5BFE7F22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982804"/>
            <a:ext cx="10776284" cy="419415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l">
              <a:buNone/>
            </a:pPr>
            <a:endParaRPr lang="nn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nb-NO" dirty="0"/>
              <a:t>Gulen kommunestyre har sagt ja til 150 meter høge vindmøller </a:t>
            </a:r>
            <a:r>
              <a:rPr lang="nb-NO" dirty="0" err="1"/>
              <a:t>innanfor</a:t>
            </a:r>
            <a:r>
              <a:rPr lang="nb-NO" dirty="0"/>
              <a:t> reguleringsplan Gulen Industrihamn </a:t>
            </a:r>
          </a:p>
          <a:p>
            <a:r>
              <a:rPr lang="nb-NO" dirty="0"/>
              <a:t>Gulen kommunestyre har sagt nei til vindmøller på fjellet i Kommunen sin samfunnsplan </a:t>
            </a:r>
            <a:r>
              <a:rPr lang="nb-NO" dirty="0" err="1"/>
              <a:t>vedteken</a:t>
            </a:r>
            <a:r>
              <a:rPr lang="nb-NO" dirty="0"/>
              <a:t> 11.05.2023: «Gulen kommune er imot at det skal </a:t>
            </a:r>
            <a:r>
              <a:rPr lang="nb-NO" dirty="0" err="1"/>
              <a:t>byggjast</a:t>
            </a:r>
            <a:r>
              <a:rPr lang="nb-NO" dirty="0"/>
              <a:t> vindmøller i fjella våre.» </a:t>
            </a:r>
          </a:p>
          <a:p>
            <a:r>
              <a:rPr lang="nb-NO" dirty="0"/>
              <a:t>Gulen kommunestyre har sagt ja til at en kan starte ei prosess med konsekvensutgreiing av ei </a:t>
            </a:r>
            <a:r>
              <a:rPr lang="nb-NO" dirty="0" err="1"/>
              <a:t>høgare</a:t>
            </a:r>
            <a:r>
              <a:rPr lang="nb-NO" dirty="0"/>
              <a:t> vindturbin i møte  23.03.2023, saks </a:t>
            </a:r>
            <a:r>
              <a:rPr lang="nb-NO" dirty="0" err="1"/>
              <a:t>nr</a:t>
            </a:r>
            <a:r>
              <a:rPr lang="nb-NO" dirty="0"/>
              <a:t>: 016/23</a:t>
            </a:r>
          </a:p>
          <a:p>
            <a:r>
              <a:rPr lang="nb-NO" dirty="0"/>
              <a:t>Gulen kommune har deltatt i </a:t>
            </a:r>
            <a:r>
              <a:rPr lang="nb-NO" dirty="0" err="1"/>
              <a:t>fleire</a:t>
            </a:r>
            <a:r>
              <a:rPr lang="nb-NO" dirty="0"/>
              <a:t> møter </a:t>
            </a:r>
            <a:r>
              <a:rPr lang="nb-NO" dirty="0" err="1"/>
              <a:t>vedk</a:t>
            </a:r>
            <a:r>
              <a:rPr lang="nb-NO" dirty="0"/>
              <a:t> planprogrammet konsekvensutgreiinga, og dette vart handsama i møte 22.06.2023 (sak 046/23)</a:t>
            </a:r>
          </a:p>
          <a:p>
            <a:pPr marL="457200" lvl="1" indent="0">
              <a:buNone/>
            </a:pPr>
            <a:endParaRPr lang="nb-NO" sz="16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b-NO" sz="16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b-NO" sz="1600" dirty="0">
              <a:cs typeface="Calibri"/>
            </a:endParaRPr>
          </a:p>
          <a:p>
            <a:pPr marL="0" indent="0">
              <a:buNone/>
            </a:pPr>
            <a:endParaRPr lang="nb-NO" sz="2000" dirty="0">
              <a:cs typeface="Calibri" panose="020F0502020204030204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CA3EEE-0CAF-4ECF-9C3A-6B47ACB180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033EF-E1B8-4E16-BC57-7545388BB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" y="180658"/>
            <a:ext cx="3774744" cy="8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AD6FAF84-2882-40D3-B9BC-BEC7CAA4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4" y="6107734"/>
            <a:ext cx="1660849" cy="731604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77B71E46-3107-D9A1-1244-C0DB37B2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836763"/>
            <a:ext cx="10515600" cy="1325563"/>
          </a:xfrm>
        </p:spPr>
        <p:txBody>
          <a:bodyPr/>
          <a:lstStyle/>
          <a:p>
            <a:r>
              <a:rPr lang="nb-NO" b="1" dirty="0"/>
              <a:t>Vedtak i kommunestyret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902235F-2F7D-49E7-9CF6-D5BFE7F22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982804"/>
            <a:ext cx="10776284" cy="4194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endParaRPr lang="nn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2600" dirty="0"/>
              <a:t>«Gulen kommune stiller seg positiv til å sette i gang </a:t>
            </a:r>
            <a:r>
              <a:rPr lang="nb-NO" sz="2600" dirty="0" err="1"/>
              <a:t>ein</a:t>
            </a:r>
            <a:r>
              <a:rPr lang="nb-NO" sz="2600" dirty="0"/>
              <a:t> prosess med sakshandsaming av tiltaket etter plan- og bygningslov samt andre relevante reguleringer. På prinsipielt grunnlag gjev kommunen sitt samtykke til å sende konsesjonsmelding. Samtykket er med </a:t>
            </a:r>
            <a:r>
              <a:rPr lang="nb-NO" sz="2600" dirty="0" err="1"/>
              <a:t>atterhald</a:t>
            </a:r>
            <a:r>
              <a:rPr lang="nb-NO" sz="2600" dirty="0"/>
              <a:t> om at kommunen på </a:t>
            </a:r>
            <a:r>
              <a:rPr lang="nb-NO" sz="2600" dirty="0" err="1"/>
              <a:t>eit</a:t>
            </a:r>
            <a:r>
              <a:rPr lang="nb-NO" sz="2600" dirty="0"/>
              <a:t> kvart tidspunkt, fram til konsesjonshandsaminga er ferdig handsama, kan endre standpunkt. Det blir lagt til grunn at NVE koordinerer handsaminga med kommunen si sakshandsaming etter plan- og bygningslova </a:t>
            </a:r>
            <a:r>
              <a:rPr lang="nb-NO" sz="2600" dirty="0" err="1"/>
              <a:t>m.v</a:t>
            </a:r>
            <a:r>
              <a:rPr lang="nb-NO" sz="2600" dirty="0"/>
              <a:t>.»</a:t>
            </a:r>
          </a:p>
          <a:p>
            <a:pPr>
              <a:lnSpc>
                <a:spcPct val="80000"/>
              </a:lnSpc>
            </a:pPr>
            <a:r>
              <a:rPr lang="nb-NO" sz="2600" dirty="0"/>
              <a:t>(23.03.2023, saks </a:t>
            </a:r>
            <a:r>
              <a:rPr lang="nb-NO" sz="2600" dirty="0" err="1"/>
              <a:t>nr</a:t>
            </a:r>
            <a:r>
              <a:rPr lang="nb-NO" sz="2600" dirty="0"/>
              <a:t>: 016/23)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b-NO" sz="16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b-NO" sz="1600" dirty="0">
              <a:cs typeface="Calibri"/>
            </a:endParaRPr>
          </a:p>
          <a:p>
            <a:pPr marL="0" indent="0">
              <a:buNone/>
            </a:pPr>
            <a:endParaRPr lang="nb-NO" sz="2000" dirty="0">
              <a:cs typeface="Calibri" panose="020F0502020204030204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CA3EEE-0CAF-4ECF-9C3A-6B47ACB180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033EF-E1B8-4E16-BC57-7545388BB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" y="180658"/>
            <a:ext cx="3774744" cy="8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8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AD6FAF84-2882-40D3-B9BC-BEC7CAA4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4" y="6107734"/>
            <a:ext cx="1660849" cy="731604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77B71E46-3107-D9A1-1244-C0DB37B2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836763"/>
            <a:ext cx="10515600" cy="1325563"/>
          </a:xfrm>
        </p:spPr>
        <p:txBody>
          <a:bodyPr/>
          <a:lstStyle/>
          <a:p>
            <a:r>
              <a:rPr lang="nb-NO" b="1" dirty="0"/>
              <a:t>Kva skal Gulen kommune sakshandsame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902235F-2F7D-49E7-9CF6-D5BFE7F22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982804"/>
            <a:ext cx="10776284" cy="4194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endParaRPr lang="nn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2600" dirty="0"/>
              <a:t>Kommunen skal </a:t>
            </a:r>
            <a:r>
              <a:rPr lang="nb-NO" sz="2600" dirty="0" err="1"/>
              <a:t>gje</a:t>
            </a:r>
            <a:r>
              <a:rPr lang="nb-NO" sz="2600" dirty="0"/>
              <a:t> uttale til konsesjonssøknad </a:t>
            </a:r>
          </a:p>
          <a:p>
            <a:pPr>
              <a:lnSpc>
                <a:spcPct val="80000"/>
              </a:lnSpc>
            </a:pPr>
            <a:r>
              <a:rPr lang="nb-NO" sz="2600" dirty="0"/>
              <a:t>Er kommunen negativ til denne vert det </a:t>
            </a:r>
            <a:r>
              <a:rPr lang="nb-NO" sz="2600" dirty="0" err="1"/>
              <a:t>ikkje</a:t>
            </a:r>
            <a:r>
              <a:rPr lang="nb-NO" sz="2600" dirty="0"/>
              <a:t> vindmølle.</a:t>
            </a:r>
          </a:p>
          <a:p>
            <a:pPr>
              <a:lnSpc>
                <a:spcPct val="80000"/>
              </a:lnSpc>
            </a:pPr>
            <a:r>
              <a:rPr lang="nb-NO" sz="2600" dirty="0"/>
              <a:t>Kommunen skal ha til vurdering planendring som </a:t>
            </a:r>
            <a:r>
              <a:rPr lang="nb-NO" sz="2600" dirty="0" err="1"/>
              <a:t>opnar</a:t>
            </a:r>
            <a:r>
              <a:rPr lang="nb-NO" sz="2600" dirty="0"/>
              <a:t> for </a:t>
            </a:r>
            <a:r>
              <a:rPr lang="nb-NO" sz="2600" dirty="0" err="1"/>
              <a:t>høgare</a:t>
            </a:r>
            <a:r>
              <a:rPr lang="nb-NO" sz="2600" dirty="0"/>
              <a:t> vindmølle enn 150 meter.</a:t>
            </a:r>
          </a:p>
          <a:p>
            <a:pPr>
              <a:lnSpc>
                <a:spcPct val="80000"/>
              </a:lnSpc>
            </a:pPr>
            <a:r>
              <a:rPr lang="nb-NO" sz="2600" dirty="0"/>
              <a:t>Om vi </a:t>
            </a:r>
            <a:r>
              <a:rPr lang="nb-NO" sz="2600" dirty="0" err="1"/>
              <a:t>ikkje</a:t>
            </a:r>
            <a:r>
              <a:rPr lang="nb-NO" sz="2600" dirty="0"/>
              <a:t> </a:t>
            </a:r>
            <a:r>
              <a:rPr lang="nb-NO" sz="2600" dirty="0" err="1"/>
              <a:t>vedtek</a:t>
            </a:r>
            <a:r>
              <a:rPr lang="nb-NO" sz="2600" dirty="0"/>
              <a:t> planendring vert det </a:t>
            </a:r>
            <a:r>
              <a:rPr lang="nb-NO" sz="2600" dirty="0" err="1"/>
              <a:t>ikkje</a:t>
            </a:r>
            <a:r>
              <a:rPr lang="nb-NO" sz="2600" dirty="0"/>
              <a:t> vindmølle no.</a:t>
            </a:r>
          </a:p>
          <a:p>
            <a:pPr marL="0" indent="0">
              <a:buNone/>
            </a:pPr>
            <a:endParaRPr lang="nb-NO" sz="2000" dirty="0">
              <a:cs typeface="Calibri" panose="020F0502020204030204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CA3EEE-0CAF-4ECF-9C3A-6B47ACB180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033EF-E1B8-4E16-BC57-7545388BB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" y="180658"/>
            <a:ext cx="3774744" cy="8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FC469F-B3CF-B0CB-505E-21134E89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079" y="18662"/>
            <a:ext cx="4158335" cy="6858000"/>
          </a:xfrm>
          <a:prstGeom prst="rect">
            <a:avLst/>
          </a:prstGeom>
        </p:spPr>
      </p:pic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AD6FAF84-2882-40D3-B9BC-BEC7CAA4E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4" y="6107734"/>
            <a:ext cx="1660849" cy="731604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77B71E46-3107-D9A1-1244-C0DB37B2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8763"/>
            <a:ext cx="4710975" cy="757382"/>
          </a:xfrm>
        </p:spPr>
        <p:txBody>
          <a:bodyPr>
            <a:normAutofit/>
          </a:bodyPr>
          <a:lstStyle/>
          <a:p>
            <a:r>
              <a:rPr lang="nb-NO" sz="4400" b="1" dirty="0" err="1"/>
              <a:t>Utgreiingane</a:t>
            </a:r>
            <a:endParaRPr lang="nb-NO" sz="4400" b="1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902235F-2F7D-49E7-9CF6-D5BFE7F22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endParaRPr lang="nn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2000" dirty="0">
              <a:cs typeface="Calibri" panose="020F0502020204030204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CA3EEE-0CAF-4ECF-9C3A-6B47ACB180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033EF-E1B8-4E16-BC57-7545388BB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4" y="111951"/>
            <a:ext cx="3774744" cy="84048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2F0656F-2F7D-12DE-981D-6075EB4A1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5" y="1635413"/>
            <a:ext cx="53625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AD6FAF84-2882-40D3-B9BC-BEC7CAA4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4" y="6107734"/>
            <a:ext cx="1660849" cy="731604"/>
          </a:xfrm>
          <a:prstGeom prst="rect">
            <a:avLst/>
          </a:prstGeom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902235F-2F7D-49E7-9CF6-D5BFE7F22D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l">
              <a:buNone/>
            </a:pPr>
            <a:endParaRPr lang="nn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nb-NO" sz="1800" dirty="0"/>
              <a:t>Gulen Industrihamn 2013003</a:t>
            </a:r>
          </a:p>
          <a:p>
            <a:r>
              <a:rPr lang="nb-NO" sz="1800" dirty="0"/>
              <a:t>Vedtak i kraft 18.10.2018</a:t>
            </a:r>
          </a:p>
          <a:p>
            <a:r>
              <a:rPr lang="nb-NO" sz="1800" dirty="0"/>
              <a:t>Føresegn 2.1.4: </a:t>
            </a:r>
          </a:p>
          <a:p>
            <a:r>
              <a:rPr lang="nb-NO" sz="1800" dirty="0"/>
              <a:t>«</a:t>
            </a:r>
            <a:r>
              <a:rPr lang="nb-NO" sz="1800" i="1" dirty="0" err="1"/>
              <a:t>Innanfor</a:t>
            </a:r>
            <a:r>
              <a:rPr lang="nb-NO" sz="1800" i="1" dirty="0"/>
              <a:t> BN4 - BN8 er det tillat med næring som til dømes: hamn, </a:t>
            </a:r>
            <a:r>
              <a:rPr lang="nb-NO" sz="1800" b="1" i="1" dirty="0"/>
              <a:t>vindmøller</a:t>
            </a:r>
            <a:r>
              <a:rPr lang="nb-NO" sz="1800" i="1" dirty="0"/>
              <a:t>, landbasert fiskeoppdrett, ilandføring av </a:t>
            </a:r>
            <a:r>
              <a:rPr lang="nb-NO" sz="1800" i="1" dirty="0" err="1"/>
              <a:t>gassleidning</a:t>
            </a:r>
            <a:r>
              <a:rPr lang="nb-NO" sz="1800" i="1" dirty="0"/>
              <a:t> , gassbehandlingsanlegg….»</a:t>
            </a:r>
          </a:p>
          <a:p>
            <a:r>
              <a:rPr lang="nb-NO" sz="1800" dirty="0"/>
              <a:t>Føresegn 2.1.8 </a:t>
            </a:r>
          </a:p>
          <a:p>
            <a:r>
              <a:rPr lang="nb-NO" sz="1800" i="1" dirty="0"/>
              <a:t>«Maksimalt tillate </a:t>
            </a:r>
            <a:r>
              <a:rPr lang="nb-NO" sz="1800" i="1" dirty="0" err="1"/>
              <a:t>byggehøgd</a:t>
            </a:r>
            <a:r>
              <a:rPr lang="nb-NO" sz="1800" i="1" dirty="0"/>
              <a:t> </a:t>
            </a:r>
            <a:r>
              <a:rPr lang="nb-NO" sz="1800" i="1" dirty="0" err="1"/>
              <a:t>innanfor</a:t>
            </a:r>
            <a:r>
              <a:rPr lang="nb-NO" sz="1800" i="1" dirty="0"/>
              <a:t> BN4 - BN8 er 50 meter over </a:t>
            </a:r>
            <a:r>
              <a:rPr lang="nb-NO" sz="1800" i="1" dirty="0" err="1"/>
              <a:t>gjennomsnittleg</a:t>
            </a:r>
            <a:r>
              <a:rPr lang="nb-NO" sz="1800" i="1" dirty="0"/>
              <a:t> planert terreng. Det tillat å etablere </a:t>
            </a:r>
            <a:r>
              <a:rPr lang="nb-NO" sz="1800" b="1" i="1" dirty="0"/>
              <a:t>kraner og vindmøller som har ei høgd opp til 150 meter</a:t>
            </a:r>
            <a:r>
              <a:rPr lang="nb-NO" sz="1800" i="1" dirty="0"/>
              <a:t> over </a:t>
            </a:r>
            <a:r>
              <a:rPr lang="nb-NO" sz="1800" i="1" dirty="0" err="1"/>
              <a:t>gjennomsnittleg</a:t>
            </a:r>
            <a:r>
              <a:rPr lang="nb-NO" sz="1800" i="1" dirty="0"/>
              <a:t> planert terreng.»</a:t>
            </a:r>
          </a:p>
          <a:p>
            <a:r>
              <a:rPr lang="nb-NO" sz="1800" b="1" dirty="0"/>
              <a:t>Om det kjem søknad om vindmølle på 150 meter</a:t>
            </a:r>
            <a:r>
              <a:rPr lang="nb-NO" sz="1800" dirty="0"/>
              <a:t>, kor konsekvenser er </a:t>
            </a:r>
            <a:r>
              <a:rPr lang="nb-NO" sz="1800" dirty="0" err="1"/>
              <a:t>utgreidd</a:t>
            </a:r>
            <a:r>
              <a:rPr lang="nb-NO" sz="1800" dirty="0"/>
              <a:t>, og evt. </a:t>
            </a:r>
            <a:r>
              <a:rPr lang="nb-NO" sz="1800" dirty="0" err="1"/>
              <a:t>avbøtande</a:t>
            </a:r>
            <a:r>
              <a:rPr lang="nb-NO" sz="1800" dirty="0"/>
              <a:t> tiltak og andre vilkår i planen er oppfylt, </a:t>
            </a:r>
            <a:r>
              <a:rPr lang="nb-NO" sz="1800" b="1" dirty="0"/>
              <a:t>skal kommunen sei ja til denne.</a:t>
            </a:r>
          </a:p>
          <a:p>
            <a:pPr marL="457200" lvl="1" indent="0">
              <a:buNone/>
            </a:pPr>
            <a:endParaRPr lang="nb-NO" sz="16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b-NO" sz="16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b-NO" sz="1600" dirty="0">
              <a:cs typeface="Calibri"/>
            </a:endParaRPr>
          </a:p>
          <a:p>
            <a:pPr marL="0" indent="0">
              <a:buNone/>
            </a:pPr>
            <a:endParaRPr lang="nb-NO" sz="2000" dirty="0">
              <a:cs typeface="Calibri" panose="020F0502020204030204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CA3EEE-0CAF-4ECF-9C3A-6B47ACB180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033EF-E1B8-4E16-BC57-7545388BB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" y="180658"/>
            <a:ext cx="3774744" cy="84048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EDA7984-1897-786D-0FDB-DBC45054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9" y="367695"/>
            <a:ext cx="5295273" cy="1257906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 err="1"/>
              <a:t>Gjeldande</a:t>
            </a:r>
            <a:r>
              <a:rPr lang="nb-NO" b="1" dirty="0"/>
              <a:t> plan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9709B787-5C50-9A85-CD7D-59F1406BD4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55874" y="0"/>
            <a:ext cx="5036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1E4F8D1-0A72-40BC-13EC-8D420FDE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182"/>
            <a:ext cx="12192000" cy="45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utendørs, himmel, vann, vindmølle&#10;&#10;Automatisk generert beskrivelse">
            <a:extLst>
              <a:ext uri="{FF2B5EF4-FFF2-40B4-BE49-F238E27FC236}">
                <a16:creationId xmlns:a16="http://schemas.microsoft.com/office/drawing/2014/main" id="{5DC78671-0116-7525-FA42-89739A800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6" b="13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3C93575-A04E-A25E-5025-614CAAE3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Vindmøller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150 meter og 275 meter</a:t>
            </a:r>
          </a:p>
        </p:txBody>
      </p:sp>
    </p:spTree>
    <p:extLst>
      <p:ext uri="{BB962C8B-B14F-4D97-AF65-F5344CB8AC3E}">
        <p14:creationId xmlns:p14="http://schemas.microsoft.com/office/powerpoint/2010/main" val="11613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AD6FAF84-2882-40D3-B9BC-BEC7CAA4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4" y="6107734"/>
            <a:ext cx="1660849" cy="731604"/>
          </a:xfrm>
          <a:prstGeom prst="rect">
            <a:avLst/>
          </a:prstGeom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902235F-2F7D-49E7-9CF6-D5BFE7F22D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endParaRPr lang="nn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b="1" dirty="0"/>
              <a:t>Konsesjonssøknad:</a:t>
            </a:r>
          </a:p>
          <a:p>
            <a:r>
              <a:rPr lang="nb-NO" dirty="0"/>
              <a:t>Kommunen vil be om utsett frist for å komme med uttale slik at </a:t>
            </a:r>
            <a:r>
              <a:rPr lang="nb-NO" dirty="0" err="1"/>
              <a:t>ein</a:t>
            </a:r>
            <a:r>
              <a:rPr lang="nb-NO" dirty="0"/>
              <a:t> kan få sjå </a:t>
            </a:r>
            <a:r>
              <a:rPr lang="nb-NO" dirty="0" err="1"/>
              <a:t>merknadane</a:t>
            </a:r>
            <a:r>
              <a:rPr lang="nb-NO" dirty="0"/>
              <a:t> før </a:t>
            </a:r>
            <a:r>
              <a:rPr lang="nb-NO" dirty="0" err="1"/>
              <a:t>ein</a:t>
            </a:r>
            <a:r>
              <a:rPr lang="nb-NO" dirty="0"/>
              <a:t> gjev uttale</a:t>
            </a:r>
          </a:p>
          <a:p>
            <a:r>
              <a:rPr lang="nb-NO" dirty="0"/>
              <a:t>Kommunen tek sikte på å </a:t>
            </a:r>
            <a:r>
              <a:rPr lang="nb-NO" dirty="0" err="1"/>
              <a:t>gje</a:t>
            </a:r>
            <a:r>
              <a:rPr lang="nb-NO" dirty="0"/>
              <a:t> uttale til NVE i kommunestyre 12. april 2024</a:t>
            </a:r>
          </a:p>
          <a:p>
            <a:pPr marL="0" lvl="1" indent="0">
              <a:spcBef>
                <a:spcPts val="1000"/>
              </a:spcBef>
              <a:buNone/>
            </a:pPr>
            <a:endParaRPr lang="nb-NO" sz="2800" dirty="0"/>
          </a:p>
          <a:p>
            <a:pPr marL="457200" lvl="1" indent="0">
              <a:buNone/>
            </a:pPr>
            <a:endParaRPr lang="nb-NO" sz="16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b-NO" sz="1600" dirty="0">
              <a:cs typeface="Calibri"/>
            </a:endParaRPr>
          </a:p>
          <a:p>
            <a:pPr marL="0" indent="0">
              <a:buNone/>
            </a:pPr>
            <a:endParaRPr lang="nb-NO" sz="2000" dirty="0">
              <a:cs typeface="Calibri" panose="020F0502020204030204"/>
            </a:endParaRP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5EB2B743-9C73-4841-F07F-3519F9881E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Reguleringsendring:</a:t>
            </a:r>
          </a:p>
          <a:p>
            <a:r>
              <a:rPr lang="nb-NO" dirty="0"/>
              <a:t>Reguleringsendring er aktuelt om kommunen gjev positiv uttale til vindmølle på 275 meter.</a:t>
            </a:r>
          </a:p>
          <a:p>
            <a:r>
              <a:rPr lang="nb-NO" dirty="0"/>
              <a:t>Reguleringsendring kan være etter forenklet prosess, eller </a:t>
            </a:r>
            <a:r>
              <a:rPr lang="nb-NO" dirty="0" err="1"/>
              <a:t>vanleg</a:t>
            </a:r>
            <a:r>
              <a:rPr lang="nb-NO" dirty="0"/>
              <a:t> reguleringsendring </a:t>
            </a:r>
          </a:p>
          <a:p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CA3EEE-0CAF-4ECF-9C3A-6B47ACB180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8033EF-E1B8-4E16-BC57-7545388BB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" y="180658"/>
            <a:ext cx="3774744" cy="840486"/>
          </a:xfrm>
          <a:prstGeom prst="rect">
            <a:avLst/>
          </a:prstGeom>
        </p:spPr>
      </p:pic>
      <p:sp>
        <p:nvSpPr>
          <p:cNvPr id="8" name="Tittel 7">
            <a:extLst>
              <a:ext uri="{FF2B5EF4-FFF2-40B4-BE49-F238E27FC236}">
                <a16:creationId xmlns:a16="http://schemas.microsoft.com/office/drawing/2014/main" id="{8E6BEBD9-F67C-8E2F-79E1-BA3C2484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020"/>
            <a:ext cx="10515600" cy="1325563"/>
          </a:xfrm>
        </p:spPr>
        <p:txBody>
          <a:bodyPr/>
          <a:lstStyle/>
          <a:p>
            <a:r>
              <a:rPr lang="nb-NO" b="1" dirty="0"/>
              <a:t>Planprosess og </a:t>
            </a:r>
            <a:r>
              <a:rPr lang="nb-NO" b="1" dirty="0" err="1"/>
              <a:t>medverknad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80419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">
      <a:dk1>
        <a:srgbClr val="0C181D"/>
      </a:dk1>
      <a:lt1>
        <a:srgbClr val="FFFFFF"/>
      </a:lt1>
      <a:dk2>
        <a:srgbClr val="1A3B49"/>
      </a:dk2>
      <a:lt2>
        <a:srgbClr val="FFFFFF"/>
      </a:lt2>
      <a:accent1>
        <a:srgbClr val="FFA619"/>
      </a:accent1>
      <a:accent2>
        <a:srgbClr val="60B6D8"/>
      </a:accent2>
      <a:accent3>
        <a:srgbClr val="1A3B49"/>
      </a:accent3>
      <a:accent4>
        <a:srgbClr val="1A3B49"/>
      </a:accent4>
      <a:accent5>
        <a:srgbClr val="660033"/>
      </a:accent5>
      <a:accent6>
        <a:srgbClr val="60B6D8"/>
      </a:accent6>
      <a:hlink>
        <a:srgbClr val="60B6D8"/>
      </a:hlink>
      <a:folHlink>
        <a:srgbClr val="60B6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øve på Mal Gulen Kommune  -  Skrivebeskyttet" id="{1772A3AB-C9BF-4B44-9222-51B055BCE26C}" vid="{8BA92984-412C-462F-92DD-28A408B8E0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ae8654-ebba-4fbe-9702-6631c9e50a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2630BE110397478263DD4E69B348F0" ma:contentTypeVersion="17" ma:contentTypeDescription="Opprett et nytt dokument." ma:contentTypeScope="" ma:versionID="bf7e7b9b4fddf80bfb4208cc22a7d97d">
  <xsd:schema xmlns:xsd="http://www.w3.org/2001/XMLSchema" xmlns:xs="http://www.w3.org/2001/XMLSchema" xmlns:p="http://schemas.microsoft.com/office/2006/metadata/properties" xmlns:ns3="86ae8654-ebba-4fbe-9702-6631c9e50a85" xmlns:ns4="aca215a8-91ab-4b39-9a3f-3033a79edfbb" targetNamespace="http://schemas.microsoft.com/office/2006/metadata/properties" ma:root="true" ma:fieldsID="f9e2b8d1b9f3dd68ff20e03ca8bad15f" ns3:_="" ns4:_="">
    <xsd:import namespace="86ae8654-ebba-4fbe-9702-6631c9e50a85"/>
    <xsd:import namespace="aca215a8-91ab-4b39-9a3f-3033a79edf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e8654-ebba-4fbe-9702-6631c9e50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215a8-91ab-4b39-9a3f-3033a79ed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A1CDFA-D3E4-41EA-BB57-D55369A7601C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ca215a8-91ab-4b39-9a3f-3033a79edfbb"/>
    <ds:schemaRef ds:uri="86ae8654-ebba-4fbe-9702-6631c9e50a8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4F9E77-2D4A-4EC1-A90E-5C9CAAA35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3B68E3-D6FB-4578-92DF-FA1CECFAD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e8654-ebba-4fbe-9702-6631c9e50a85"/>
    <ds:schemaRef ds:uri="aca215a8-91ab-4b39-9a3f-3033a79edf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638</Words>
  <Application>Microsoft Office PowerPoint</Application>
  <PresentationFormat>Breiskjerm</PresentationFormat>
  <Paragraphs>73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Wingdings</vt:lpstr>
      <vt:lpstr>Office-tema</vt:lpstr>
      <vt:lpstr>Gulen kommune</vt:lpstr>
      <vt:lpstr>Kva mener Gulen kommune om vindkraft?</vt:lpstr>
      <vt:lpstr>Vedtak i kommunestyret</vt:lpstr>
      <vt:lpstr>Kva skal Gulen kommune sakshandsame</vt:lpstr>
      <vt:lpstr>Utgreiingane</vt:lpstr>
      <vt:lpstr> Gjeldande plan</vt:lpstr>
      <vt:lpstr>PowerPoint-presentasjon</vt:lpstr>
      <vt:lpstr>Vindmøller 150 meter og 275 meter</vt:lpstr>
      <vt:lpstr>Planprosess og medverknad</vt:lpstr>
      <vt:lpstr>Reguleringsendring</vt:lpstr>
      <vt:lpstr>Medverknad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Irene Søreide</dc:creator>
  <cp:lastModifiedBy>Anne-Line Kvame</cp:lastModifiedBy>
  <cp:revision>34</cp:revision>
  <dcterms:created xsi:type="dcterms:W3CDTF">2021-07-19T07:42:31Z</dcterms:created>
  <dcterms:modified xsi:type="dcterms:W3CDTF">2024-03-13T12:07:48Z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0x010100B72630BE110397478263DD4E69B348F0</vt:lpwstr>
  </property>
  <property fmtid="{D5CDD505-2E9C-101B-9397-08002B2CF9AE}" pid="3" name="MediaServiceImageTags">
    <vt:lpwstr/>
  </property>
</Properties>
</file>