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352" r:id="rId7"/>
    <p:sldId id="334" r:id="rId8"/>
    <p:sldId id="351" r:id="rId9"/>
    <p:sldId id="336" r:id="rId10"/>
    <p:sldId id="337" r:id="rId11"/>
    <p:sldId id="342" r:id="rId12"/>
    <p:sldId id="291" r:id="rId13"/>
    <p:sldId id="349" r:id="rId14"/>
    <p:sldId id="341" r:id="rId15"/>
    <p:sldId id="350" r:id="rId16"/>
    <p:sldId id="261" r:id="rId17"/>
    <p:sldId id="343" r:id="rId18"/>
    <p:sldId id="359" r:id="rId19"/>
    <p:sldId id="278" r:id="rId20"/>
    <p:sldId id="353" r:id="rId21"/>
    <p:sldId id="361" r:id="rId22"/>
    <p:sldId id="347" r:id="rId23"/>
    <p:sldId id="355" r:id="rId24"/>
    <p:sldId id="354" r:id="rId25"/>
    <p:sldId id="356"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vild Høydal" initials="IH" lastIdx="1" clrIdx="0">
    <p:extLst>
      <p:ext uri="{19B8F6BF-5375-455C-9EA6-DF929625EA0E}">
        <p15:presenceInfo xmlns:p15="http://schemas.microsoft.com/office/powerpoint/2012/main" userId="S::ingvild.hoydal@gulen.kommune.no::e789eb01-5561-44d7-9d4f-1ede82e02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164AF-5D6B-4C4F-BC7A-4165C3D09DDB}" v="4" dt="2021-06-16T19:17:0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C4776-7460-4C37-B1CD-1D1F9A492A4C}" type="doc">
      <dgm:prSet loTypeId="urn:microsoft.com/office/officeart/2005/8/layout/lProcess3" loCatId="process" qsTypeId="urn:microsoft.com/office/officeart/2005/8/quickstyle/3d5" qsCatId="3D" csTypeId="urn:microsoft.com/office/officeart/2005/8/colors/accent3_3" csCatId="accent3" phldr="1"/>
      <dgm:spPr/>
    </dgm:pt>
    <dgm:pt modelId="{4A715716-05C5-4814-BF55-B3A2FB30C60A}">
      <dgm:prSet phldrT="[Tekst]"/>
      <dgm:spPr/>
      <dgm:t>
        <a:bodyPr/>
        <a:lstStyle/>
        <a:p>
          <a:r>
            <a:rPr lang="nb-NO"/>
            <a:t>Status</a:t>
          </a:r>
        </a:p>
      </dgm:t>
    </dgm:pt>
    <dgm:pt modelId="{131F8DC8-F6A3-490E-9625-5B3CC7C74177}" type="parTrans" cxnId="{55387121-BAE0-4634-9D66-917729D4A6E3}">
      <dgm:prSet/>
      <dgm:spPr/>
      <dgm:t>
        <a:bodyPr/>
        <a:lstStyle/>
        <a:p>
          <a:endParaRPr lang="nb-NO"/>
        </a:p>
      </dgm:t>
    </dgm:pt>
    <dgm:pt modelId="{298C58B8-4B5F-4058-A48C-E07E0F5A238E}" type="sibTrans" cxnId="{55387121-BAE0-4634-9D66-917729D4A6E3}">
      <dgm:prSet/>
      <dgm:spPr/>
      <dgm:t>
        <a:bodyPr/>
        <a:lstStyle/>
        <a:p>
          <a:endParaRPr lang="nb-NO"/>
        </a:p>
      </dgm:t>
    </dgm:pt>
    <dgm:pt modelId="{B60EC6C5-AB38-4DED-9FB4-F12B61581159}">
      <dgm:prSet phldrT="[Tekst]"/>
      <dgm:spPr/>
      <dgm:t>
        <a:bodyPr/>
        <a:lstStyle/>
        <a:p>
          <a:r>
            <a:rPr lang="nb-NO" err="1"/>
            <a:t>Valgmoglegheiter</a:t>
          </a:r>
          <a:endParaRPr lang="nb-NO"/>
        </a:p>
      </dgm:t>
    </dgm:pt>
    <dgm:pt modelId="{C639DFF9-57DA-4F34-B9FF-DCCE25C0A4AE}" type="parTrans" cxnId="{41B8B301-FED8-475F-B36A-C1D623C0CC1C}">
      <dgm:prSet/>
      <dgm:spPr/>
      <dgm:t>
        <a:bodyPr/>
        <a:lstStyle/>
        <a:p>
          <a:endParaRPr lang="nb-NO"/>
        </a:p>
      </dgm:t>
    </dgm:pt>
    <dgm:pt modelId="{531CD242-889D-42CF-A406-415C635B2746}" type="sibTrans" cxnId="{41B8B301-FED8-475F-B36A-C1D623C0CC1C}">
      <dgm:prSet/>
      <dgm:spPr/>
      <dgm:t>
        <a:bodyPr/>
        <a:lstStyle/>
        <a:p>
          <a:endParaRPr lang="nb-NO"/>
        </a:p>
      </dgm:t>
    </dgm:pt>
    <dgm:pt modelId="{68E43C57-B638-4142-B112-2778567F31CC}">
      <dgm:prSet phldrT="[Tekst]"/>
      <dgm:spPr/>
      <dgm:t>
        <a:bodyPr/>
        <a:lstStyle/>
        <a:p>
          <a:r>
            <a:rPr lang="nb-NO"/>
            <a:t>Drøfting</a:t>
          </a:r>
        </a:p>
      </dgm:t>
    </dgm:pt>
    <dgm:pt modelId="{2DA1D07A-9AEF-4AB8-870F-167783EC5F1F}" type="parTrans" cxnId="{345A5590-9761-4D61-8BEE-FB41C8F4A0E1}">
      <dgm:prSet/>
      <dgm:spPr/>
      <dgm:t>
        <a:bodyPr/>
        <a:lstStyle/>
        <a:p>
          <a:endParaRPr lang="nb-NO"/>
        </a:p>
      </dgm:t>
    </dgm:pt>
    <dgm:pt modelId="{5281A0C7-6BB5-49CA-A554-A70B04B00F96}" type="sibTrans" cxnId="{345A5590-9761-4D61-8BEE-FB41C8F4A0E1}">
      <dgm:prSet/>
      <dgm:spPr/>
      <dgm:t>
        <a:bodyPr/>
        <a:lstStyle/>
        <a:p>
          <a:endParaRPr lang="nb-NO"/>
        </a:p>
      </dgm:t>
    </dgm:pt>
    <dgm:pt modelId="{C181E9B0-6DEC-459E-9DD8-7AC0A1CDA16A}" type="pres">
      <dgm:prSet presAssocID="{23AC4776-7460-4C37-B1CD-1D1F9A492A4C}" presName="Name0" presStyleCnt="0">
        <dgm:presLayoutVars>
          <dgm:chPref val="3"/>
          <dgm:dir/>
          <dgm:animLvl val="lvl"/>
          <dgm:resizeHandles/>
        </dgm:presLayoutVars>
      </dgm:prSet>
      <dgm:spPr/>
    </dgm:pt>
    <dgm:pt modelId="{94742223-4316-4D15-9092-B7A665D2EAD8}" type="pres">
      <dgm:prSet presAssocID="{4A715716-05C5-4814-BF55-B3A2FB30C60A}" presName="horFlow" presStyleCnt="0"/>
      <dgm:spPr/>
    </dgm:pt>
    <dgm:pt modelId="{A97745F9-3507-4BF8-BBA5-1BCD47776BE8}" type="pres">
      <dgm:prSet presAssocID="{4A715716-05C5-4814-BF55-B3A2FB30C60A}" presName="bigChev" presStyleLbl="node1" presStyleIdx="0" presStyleCnt="3"/>
      <dgm:spPr/>
    </dgm:pt>
    <dgm:pt modelId="{9B150DE2-0DAD-4F5B-A35B-FA455033D1A0}" type="pres">
      <dgm:prSet presAssocID="{4A715716-05C5-4814-BF55-B3A2FB30C60A}" presName="vSp" presStyleCnt="0"/>
      <dgm:spPr/>
    </dgm:pt>
    <dgm:pt modelId="{31EF1CD1-C5AF-473F-AC66-053E85E9E1CD}" type="pres">
      <dgm:prSet presAssocID="{B60EC6C5-AB38-4DED-9FB4-F12B61581159}" presName="horFlow" presStyleCnt="0"/>
      <dgm:spPr/>
    </dgm:pt>
    <dgm:pt modelId="{B6934F04-41B9-411B-95D7-5A8AEA14C6A9}" type="pres">
      <dgm:prSet presAssocID="{B60EC6C5-AB38-4DED-9FB4-F12B61581159}" presName="bigChev" presStyleLbl="node1" presStyleIdx="1" presStyleCnt="3"/>
      <dgm:spPr/>
    </dgm:pt>
    <dgm:pt modelId="{7FF9D765-67D0-4C66-A58E-9665EF68907F}" type="pres">
      <dgm:prSet presAssocID="{B60EC6C5-AB38-4DED-9FB4-F12B61581159}" presName="vSp" presStyleCnt="0"/>
      <dgm:spPr/>
    </dgm:pt>
    <dgm:pt modelId="{69DC0C93-8B59-49DC-B898-CE43D00522B5}" type="pres">
      <dgm:prSet presAssocID="{68E43C57-B638-4142-B112-2778567F31CC}" presName="horFlow" presStyleCnt="0"/>
      <dgm:spPr/>
    </dgm:pt>
    <dgm:pt modelId="{1960B917-31A6-4342-8C02-6E389E67CB89}" type="pres">
      <dgm:prSet presAssocID="{68E43C57-B638-4142-B112-2778567F31CC}" presName="bigChev" presStyleLbl="node1" presStyleIdx="2" presStyleCnt="3"/>
      <dgm:spPr/>
    </dgm:pt>
  </dgm:ptLst>
  <dgm:cxnLst>
    <dgm:cxn modelId="{41B8B301-FED8-475F-B36A-C1D623C0CC1C}" srcId="{23AC4776-7460-4C37-B1CD-1D1F9A492A4C}" destId="{B60EC6C5-AB38-4DED-9FB4-F12B61581159}" srcOrd="1" destOrd="0" parTransId="{C639DFF9-57DA-4F34-B9FF-DCCE25C0A4AE}" sibTransId="{531CD242-889D-42CF-A406-415C635B2746}"/>
    <dgm:cxn modelId="{55387121-BAE0-4634-9D66-917729D4A6E3}" srcId="{23AC4776-7460-4C37-B1CD-1D1F9A492A4C}" destId="{4A715716-05C5-4814-BF55-B3A2FB30C60A}" srcOrd="0" destOrd="0" parTransId="{131F8DC8-F6A3-490E-9625-5B3CC7C74177}" sibTransId="{298C58B8-4B5F-4058-A48C-E07E0F5A238E}"/>
    <dgm:cxn modelId="{1F035E48-6EEE-422E-92B1-CEE0DA9F9F4F}" type="presOf" srcId="{68E43C57-B638-4142-B112-2778567F31CC}" destId="{1960B917-31A6-4342-8C02-6E389E67CB89}" srcOrd="0" destOrd="0" presId="urn:microsoft.com/office/officeart/2005/8/layout/lProcess3"/>
    <dgm:cxn modelId="{C2009C8D-B7CF-4ABD-9EC2-A57AC2C10BE2}" type="presOf" srcId="{23AC4776-7460-4C37-B1CD-1D1F9A492A4C}" destId="{C181E9B0-6DEC-459E-9DD8-7AC0A1CDA16A}" srcOrd="0" destOrd="0" presId="urn:microsoft.com/office/officeart/2005/8/layout/lProcess3"/>
    <dgm:cxn modelId="{345A5590-9761-4D61-8BEE-FB41C8F4A0E1}" srcId="{23AC4776-7460-4C37-B1CD-1D1F9A492A4C}" destId="{68E43C57-B638-4142-B112-2778567F31CC}" srcOrd="2" destOrd="0" parTransId="{2DA1D07A-9AEF-4AB8-870F-167783EC5F1F}" sibTransId="{5281A0C7-6BB5-49CA-A554-A70B04B00F96}"/>
    <dgm:cxn modelId="{15094691-A9FD-4AB6-B6DB-4BD8E58CFB5B}" type="presOf" srcId="{4A715716-05C5-4814-BF55-B3A2FB30C60A}" destId="{A97745F9-3507-4BF8-BBA5-1BCD47776BE8}" srcOrd="0" destOrd="0" presId="urn:microsoft.com/office/officeart/2005/8/layout/lProcess3"/>
    <dgm:cxn modelId="{795AE6A8-FD5E-4529-916F-726A9327A4B1}" type="presOf" srcId="{B60EC6C5-AB38-4DED-9FB4-F12B61581159}" destId="{B6934F04-41B9-411B-95D7-5A8AEA14C6A9}" srcOrd="0" destOrd="0" presId="urn:microsoft.com/office/officeart/2005/8/layout/lProcess3"/>
    <dgm:cxn modelId="{9A5BD9EA-F61C-45EF-BF74-9430B1F5FCD8}" type="presParOf" srcId="{C181E9B0-6DEC-459E-9DD8-7AC0A1CDA16A}" destId="{94742223-4316-4D15-9092-B7A665D2EAD8}" srcOrd="0" destOrd="0" presId="urn:microsoft.com/office/officeart/2005/8/layout/lProcess3"/>
    <dgm:cxn modelId="{DC31A65C-4FE8-4AA4-A06E-49F423590D88}" type="presParOf" srcId="{94742223-4316-4D15-9092-B7A665D2EAD8}" destId="{A97745F9-3507-4BF8-BBA5-1BCD47776BE8}" srcOrd="0" destOrd="0" presId="urn:microsoft.com/office/officeart/2005/8/layout/lProcess3"/>
    <dgm:cxn modelId="{21192E3D-3452-4947-A570-FC932F66674A}" type="presParOf" srcId="{C181E9B0-6DEC-459E-9DD8-7AC0A1CDA16A}" destId="{9B150DE2-0DAD-4F5B-A35B-FA455033D1A0}" srcOrd="1" destOrd="0" presId="urn:microsoft.com/office/officeart/2005/8/layout/lProcess3"/>
    <dgm:cxn modelId="{840FF2BB-F0E3-4013-8C2C-F519FDA5B143}" type="presParOf" srcId="{C181E9B0-6DEC-459E-9DD8-7AC0A1CDA16A}" destId="{31EF1CD1-C5AF-473F-AC66-053E85E9E1CD}" srcOrd="2" destOrd="0" presId="urn:microsoft.com/office/officeart/2005/8/layout/lProcess3"/>
    <dgm:cxn modelId="{86F0E6FE-1362-4FEB-9875-991339A419AD}" type="presParOf" srcId="{31EF1CD1-C5AF-473F-AC66-053E85E9E1CD}" destId="{B6934F04-41B9-411B-95D7-5A8AEA14C6A9}" srcOrd="0" destOrd="0" presId="urn:microsoft.com/office/officeart/2005/8/layout/lProcess3"/>
    <dgm:cxn modelId="{4B34531C-A3B3-4E7B-A5FF-58627CA9EC55}" type="presParOf" srcId="{C181E9B0-6DEC-459E-9DD8-7AC0A1CDA16A}" destId="{7FF9D765-67D0-4C66-A58E-9665EF68907F}" srcOrd="3" destOrd="0" presId="urn:microsoft.com/office/officeart/2005/8/layout/lProcess3"/>
    <dgm:cxn modelId="{8A6CD510-6DA0-418D-ACF2-346B356B34CF}" type="presParOf" srcId="{C181E9B0-6DEC-459E-9DD8-7AC0A1CDA16A}" destId="{69DC0C93-8B59-49DC-B898-CE43D00522B5}" srcOrd="4" destOrd="0" presId="urn:microsoft.com/office/officeart/2005/8/layout/lProcess3"/>
    <dgm:cxn modelId="{BB3D2B1E-1CAC-4D17-BEF4-89177C406CD3}" type="presParOf" srcId="{69DC0C93-8B59-49DC-B898-CE43D00522B5}" destId="{1960B917-31A6-4342-8C02-6E389E67CB89}"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745F9-3507-4BF8-BBA5-1BCD47776BE8}">
      <dsp:nvSpPr>
        <dsp:cNvPr id="0" name=""/>
        <dsp:cNvSpPr/>
      </dsp:nvSpPr>
      <dsp:spPr>
        <a:xfrm>
          <a:off x="2000250" y="1693"/>
          <a:ext cx="4127499" cy="1650999"/>
        </a:xfrm>
        <a:prstGeom prst="chevron">
          <a:avLst/>
        </a:prstGeom>
        <a:solidFill>
          <a:schemeClr val="accent3">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a:t>Status</a:t>
          </a:r>
        </a:p>
      </dsp:txBody>
      <dsp:txXfrm>
        <a:off x="2825750" y="1693"/>
        <a:ext cx="2476500" cy="1650999"/>
      </dsp:txXfrm>
    </dsp:sp>
    <dsp:sp modelId="{B6934F04-41B9-411B-95D7-5A8AEA14C6A9}">
      <dsp:nvSpPr>
        <dsp:cNvPr id="0" name=""/>
        <dsp:cNvSpPr/>
      </dsp:nvSpPr>
      <dsp:spPr>
        <a:xfrm>
          <a:off x="2000250" y="1883833"/>
          <a:ext cx="4127499" cy="1650999"/>
        </a:xfrm>
        <a:prstGeom prst="chevron">
          <a:avLst/>
        </a:prstGeom>
        <a:solidFill>
          <a:schemeClr val="accent3">
            <a:shade val="80000"/>
            <a:hueOff val="180504"/>
            <a:satOff val="-22301"/>
            <a:lumOff val="217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err="1"/>
            <a:t>Valgmoglegheiter</a:t>
          </a:r>
          <a:endParaRPr lang="nb-NO" sz="2700" kern="1200"/>
        </a:p>
      </dsp:txBody>
      <dsp:txXfrm>
        <a:off x="2825750" y="1883833"/>
        <a:ext cx="2476500" cy="1650999"/>
      </dsp:txXfrm>
    </dsp:sp>
    <dsp:sp modelId="{1960B917-31A6-4342-8C02-6E389E67CB89}">
      <dsp:nvSpPr>
        <dsp:cNvPr id="0" name=""/>
        <dsp:cNvSpPr/>
      </dsp:nvSpPr>
      <dsp:spPr>
        <a:xfrm>
          <a:off x="2000250" y="3765973"/>
          <a:ext cx="4127499" cy="1650999"/>
        </a:xfrm>
        <a:prstGeom prst="chevron">
          <a:avLst/>
        </a:prstGeom>
        <a:solidFill>
          <a:schemeClr val="accent3">
            <a:shade val="80000"/>
            <a:hueOff val="361008"/>
            <a:satOff val="-44602"/>
            <a:lumOff val="4348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nb-NO" sz="2700" kern="1200"/>
            <a:t>Drøfting</a:t>
          </a:r>
        </a:p>
      </dsp:txBody>
      <dsp:txXfrm>
        <a:off x="2825750" y="3765973"/>
        <a:ext cx="2476500" cy="165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4D930-469B-4AFB-89BA-A0438B3182A6}" type="datetimeFigureOut">
              <a:rPr lang="nb-NO" smtClean="0"/>
              <a:t>16.06.2021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5722-A331-4AC8-A305-182D90CECCD3}" type="slidenum">
              <a:rPr lang="nb-NO" smtClean="0"/>
              <a:t>‹#›</a:t>
            </a:fld>
            <a:endParaRPr lang="nb-NO"/>
          </a:p>
        </p:txBody>
      </p:sp>
    </p:spTree>
    <p:extLst>
      <p:ext uri="{BB962C8B-B14F-4D97-AF65-F5344CB8AC3E}">
        <p14:creationId xmlns:p14="http://schemas.microsoft.com/office/powerpoint/2010/main" val="244569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2</a:t>
            </a:fld>
            <a:endParaRPr lang="nb-NO"/>
          </a:p>
        </p:txBody>
      </p:sp>
    </p:spTree>
    <p:extLst>
      <p:ext uri="{BB962C8B-B14F-4D97-AF65-F5344CB8AC3E}">
        <p14:creationId xmlns:p14="http://schemas.microsoft.com/office/powerpoint/2010/main" val="104064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4</a:t>
            </a:fld>
            <a:endParaRPr lang="nb-NO"/>
          </a:p>
        </p:txBody>
      </p:sp>
    </p:spTree>
    <p:extLst>
      <p:ext uri="{BB962C8B-B14F-4D97-AF65-F5344CB8AC3E}">
        <p14:creationId xmlns:p14="http://schemas.microsoft.com/office/powerpoint/2010/main" val="401592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Tema ligg midt mellom politikk og administrasjon</a:t>
            </a:r>
          </a:p>
        </p:txBody>
      </p:sp>
      <p:sp>
        <p:nvSpPr>
          <p:cNvPr id="4" name="Plassholder for lysbildenummer 3"/>
          <p:cNvSpPr>
            <a:spLocks noGrp="1"/>
          </p:cNvSpPr>
          <p:nvPr>
            <p:ph type="sldNum" sz="quarter" idx="5"/>
          </p:nvPr>
        </p:nvSpPr>
        <p:spPr/>
        <p:txBody>
          <a:bodyPr/>
          <a:lstStyle/>
          <a:p>
            <a:fld id="{5CA35722-A331-4AC8-A305-182D90CECCD3}" type="slidenum">
              <a:rPr lang="nb-NO" smtClean="0"/>
              <a:t>5</a:t>
            </a:fld>
            <a:endParaRPr lang="nb-NO"/>
          </a:p>
        </p:txBody>
      </p:sp>
    </p:spTree>
    <p:extLst>
      <p:ext uri="{BB962C8B-B14F-4D97-AF65-F5344CB8AC3E}">
        <p14:creationId xmlns:p14="http://schemas.microsoft.com/office/powerpoint/2010/main" val="209636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a:effectLst/>
                <a:latin typeface="Calibri" panose="020F0502020204030204" pitchFamily="34" charset="0"/>
              </a:rPr>
              <a:t>Et mål beskriver en ønsket fremtidig tilstand, mens en strategi beskriver hvilke fremgangsmåter, veivalg eller endringer vi må gjennomføre for å nå målet. </a:t>
            </a:r>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6</a:t>
            </a:fld>
            <a:endParaRPr lang="nb-NO"/>
          </a:p>
        </p:txBody>
      </p:sp>
    </p:spTree>
    <p:extLst>
      <p:ext uri="{BB962C8B-B14F-4D97-AF65-F5344CB8AC3E}">
        <p14:creationId xmlns:p14="http://schemas.microsoft.com/office/powerpoint/2010/main" val="280970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CA35722-A331-4AC8-A305-182D90CECCD3}" type="slidenum">
              <a:rPr lang="nb-NO" smtClean="0"/>
              <a:t>7</a:t>
            </a:fld>
            <a:endParaRPr lang="nb-NO"/>
          </a:p>
        </p:txBody>
      </p:sp>
    </p:spTree>
    <p:extLst>
      <p:ext uri="{BB962C8B-B14F-4D97-AF65-F5344CB8AC3E}">
        <p14:creationId xmlns:p14="http://schemas.microsoft.com/office/powerpoint/2010/main" val="125939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9CA4B2-3449-4671-A1CC-72BF3C244A1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3E86004-84B8-4A63-8FC4-2C0894AFD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8D238D3-CD41-40A9-8BF2-AC51E9FF34FB}"/>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BDBE0FC1-D63E-410D-A7B3-614B35C098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28F0CD-E1DA-47DC-8095-79FCF9EBC218}"/>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110575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7AC976-B20B-4FCD-BC00-56A45F0DC5D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7DA8122-5911-47FE-BDE7-21A7CAB94E9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525A7E-7AF6-42BA-85C4-556793F9163C}"/>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4CE65702-6AF0-421C-ADA2-00C83215F9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568945-4F6C-452C-A54D-1C02046097E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46036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134970-53FA-4EA0-BEBD-4DF59EA8DCB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04CFAF6-AD20-40B6-8C44-125A61C9548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B7CCD3C-BC8F-4D16-A781-2EBBD5A80F73}"/>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DF476A73-F370-4FE4-97BD-71B87B20F3B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26313D2-2ED6-44D7-81E8-90C738CD899E}"/>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63868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100FA2-A1EF-4592-837F-E129BC1D73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57638B7-D7D6-41BD-9BA4-ECAB0905F76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D76366-7892-4FBF-BBD9-918B7F3FEDC8}"/>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904A1B0E-CA52-4A84-9B37-10AF7117DE6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0CC37C7-C66B-4745-97B3-2C8EA2E9D0E6}"/>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43368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81AC88-1397-4143-B2E4-DE143268C5D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F772A98-9BCA-4CDD-A2CD-6993BA44F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9EE69E-A273-439B-B1CB-B9ECC8BC2B65}"/>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FA08DAD7-698D-4507-A848-A5DDE39FD7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4B7B80-16C4-4BBF-854F-27004FDBA8BC}"/>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28041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164129-01E8-48DC-8FC3-CC2A121AD47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85E232B-E295-408F-856D-7E2DBA4E8A8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E0F4EE-52F6-4922-9D9A-62675498277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B3F2F1A-0A6A-408E-9648-3CF5318933D7}"/>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6" name="Plassholder for bunntekst 5">
            <a:extLst>
              <a:ext uri="{FF2B5EF4-FFF2-40B4-BE49-F238E27FC236}">
                <a16:creationId xmlns:a16="http://schemas.microsoft.com/office/drawing/2014/main" id="{DF585FB4-D445-490B-B5F8-ADBE915D9FD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EA2E79C-556A-4A0D-8714-FBAC3EB2BBDA}"/>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40375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09E773-E253-4AC5-93AA-7961B587620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D906C5C-245A-44F4-8B72-CE878FD1A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3E9224F-4D6A-4E1F-84C3-281C7F1B270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62856F8-14D2-4245-AF83-C1CCAF0F5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FEF0093-7F92-43D0-90A6-D61C7D2C55D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91ED9AC-2C14-4B4A-A82D-8C1534DE411E}"/>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8" name="Plassholder for bunntekst 7">
            <a:extLst>
              <a:ext uri="{FF2B5EF4-FFF2-40B4-BE49-F238E27FC236}">
                <a16:creationId xmlns:a16="http://schemas.microsoft.com/office/drawing/2014/main" id="{9F5396F2-574F-4AFA-8159-B8C45A90B79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0B99D39-FEC9-472F-8303-EF0B2B875228}"/>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83181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7F563-AED5-43BE-AB42-15CB41A2EA3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FBBBA91-D8BB-4C01-A2C8-20A90F0261F4}"/>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4" name="Plassholder for bunntekst 3">
            <a:extLst>
              <a:ext uri="{FF2B5EF4-FFF2-40B4-BE49-F238E27FC236}">
                <a16:creationId xmlns:a16="http://schemas.microsoft.com/office/drawing/2014/main" id="{881A67F5-251B-44C4-BF35-A3B2BF798EE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00FF4D-DFCB-4734-9A55-D6B64742D8D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74197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F33173-8AF2-4CA6-986E-9803A1334D9F}"/>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3" name="Plassholder for bunntekst 2">
            <a:extLst>
              <a:ext uri="{FF2B5EF4-FFF2-40B4-BE49-F238E27FC236}">
                <a16:creationId xmlns:a16="http://schemas.microsoft.com/office/drawing/2014/main" id="{D793FAB1-AEDB-4495-859E-76117C1E63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4EC99EB-2676-4DBD-A7F4-45666DF384E2}"/>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426075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951DF2-5E00-4046-80CF-9F05494E4A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0D28CDB-404A-4D63-AB11-651B9804E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5B062AC-86D2-4002-871A-8C0006A52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A4CD12-0DC7-4A97-978D-5104E9619122}"/>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6" name="Plassholder for bunntekst 5">
            <a:extLst>
              <a:ext uri="{FF2B5EF4-FFF2-40B4-BE49-F238E27FC236}">
                <a16:creationId xmlns:a16="http://schemas.microsoft.com/office/drawing/2014/main" id="{FAC4106C-373B-4341-8424-96A8363AAB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2184F80-AC7B-45C9-835A-8ADEB3EFDB12}"/>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83645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9FEB42-B882-4EDD-810C-25198EAD2E4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337803-82D0-4317-90EF-4D0912FF7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F833F78-0051-47E6-95ED-53DA7C423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4692FC0-8067-49B5-86C5-5855C647D888}"/>
              </a:ext>
            </a:extLst>
          </p:cNvPr>
          <p:cNvSpPr>
            <a:spLocks noGrp="1"/>
          </p:cNvSpPr>
          <p:nvPr>
            <p:ph type="dt" sz="half" idx="10"/>
          </p:nvPr>
        </p:nvSpPr>
        <p:spPr/>
        <p:txBody>
          <a:bodyPr/>
          <a:lstStyle/>
          <a:p>
            <a:fld id="{4280CE69-D467-4D6B-8AC3-28F635506969}" type="datetimeFigureOut">
              <a:rPr lang="nb-NO" smtClean="0"/>
              <a:t>16.06.2021</a:t>
            </a:fld>
            <a:endParaRPr lang="nb-NO"/>
          </a:p>
        </p:txBody>
      </p:sp>
      <p:sp>
        <p:nvSpPr>
          <p:cNvPr id="6" name="Plassholder for bunntekst 5">
            <a:extLst>
              <a:ext uri="{FF2B5EF4-FFF2-40B4-BE49-F238E27FC236}">
                <a16:creationId xmlns:a16="http://schemas.microsoft.com/office/drawing/2014/main" id="{85F219A1-535C-48AA-A848-C06BF61655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50A8F01-DF72-49C6-B920-DA49BDA4D1A0}"/>
              </a:ext>
            </a:extLst>
          </p:cNvPr>
          <p:cNvSpPr>
            <a:spLocks noGrp="1"/>
          </p:cNvSpPr>
          <p:nvPr>
            <p:ph type="sldNum" sz="quarter" idx="12"/>
          </p:nvPr>
        </p:nvSpPr>
        <p:spPr/>
        <p:txBody>
          <a:bodyPr/>
          <a:lstStyle/>
          <a:p>
            <a:fld id="{00313FBD-B020-4C71-A23C-7AC92CAC4D85}" type="slidenum">
              <a:rPr lang="nb-NO" smtClean="0"/>
              <a:t>‹#›</a:t>
            </a:fld>
            <a:endParaRPr lang="nb-NO"/>
          </a:p>
        </p:txBody>
      </p:sp>
    </p:spTree>
    <p:extLst>
      <p:ext uri="{BB962C8B-B14F-4D97-AF65-F5344CB8AC3E}">
        <p14:creationId xmlns:p14="http://schemas.microsoft.com/office/powerpoint/2010/main" val="363878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B0E7306-9104-423A-A6FE-38FD71B57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C5D09B0-413B-4861-B700-D49B6814E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B6FCD7-3A08-4066-B12F-F2AA4D4D8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0CE69-D467-4D6B-8AC3-28F635506969}" type="datetimeFigureOut">
              <a:rPr lang="nb-NO" smtClean="0"/>
              <a:t>16.06.2021</a:t>
            </a:fld>
            <a:endParaRPr lang="nb-NO"/>
          </a:p>
        </p:txBody>
      </p:sp>
      <p:sp>
        <p:nvSpPr>
          <p:cNvPr id="5" name="Plassholder for bunntekst 4">
            <a:extLst>
              <a:ext uri="{FF2B5EF4-FFF2-40B4-BE49-F238E27FC236}">
                <a16:creationId xmlns:a16="http://schemas.microsoft.com/office/drawing/2014/main" id="{8EA55177-8490-45ED-AA4C-42FB318C1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2E10B0B-2012-4DD7-98E2-2F0396829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13FBD-B020-4C71-A23C-7AC92CAC4D85}" type="slidenum">
              <a:rPr lang="nb-NO" smtClean="0"/>
              <a:t>‹#›</a:t>
            </a:fld>
            <a:endParaRPr lang="nb-NO"/>
          </a:p>
        </p:txBody>
      </p:sp>
    </p:spTree>
    <p:extLst>
      <p:ext uri="{BB962C8B-B14F-4D97-AF65-F5344CB8AC3E}">
        <p14:creationId xmlns:p14="http://schemas.microsoft.com/office/powerpoint/2010/main" val="158476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ssb.no/kommunefakta/gulen"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distriktssenteret.no/wp-content/uploads/2020/05/TIlflyttings-og-rekrutteringsarbeid-i-distriktene.pdf"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ks.no/globalassets/fagomrader/samfunnsutvikling/Temahefte-samfunnsutvikling-folkevalgtprogrammet-2016.pdf"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ctrTitle"/>
          </p:nvPr>
        </p:nvSpPr>
        <p:spPr/>
        <p:txBody>
          <a:bodyPr>
            <a:normAutofit/>
          </a:bodyPr>
          <a:lstStyle/>
          <a:p>
            <a:r>
              <a:rPr lang="nb-NO" err="1">
                <a:solidFill>
                  <a:schemeClr val="accent4"/>
                </a:solidFill>
                <a:latin typeface="Open Sans"/>
                <a:ea typeface="Open Sans"/>
                <a:cs typeface="Open Sans"/>
              </a:rPr>
              <a:t>Innspel</a:t>
            </a:r>
            <a:endParaRPr lang="nb-NO" err="1">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Undertittel 2">
            <a:extLst>
              <a:ext uri="{FF2B5EF4-FFF2-40B4-BE49-F238E27FC236}">
                <a16:creationId xmlns:a16="http://schemas.microsoft.com/office/drawing/2014/main" id="{73E78C83-D924-4518-9E45-BAA5DE970D80}"/>
              </a:ext>
            </a:extLst>
          </p:cNvPr>
          <p:cNvSpPr>
            <a:spLocks noGrp="1"/>
          </p:cNvSpPr>
          <p:nvPr>
            <p:ph type="subTitle" idx="1"/>
          </p:nvPr>
        </p:nvSpPr>
        <p:spPr/>
        <p:txBody>
          <a:bodyPr vert="horz" lIns="91440" tIns="45720" rIns="91440" bIns="45720" rtlCol="0" anchor="t">
            <a:normAutofit/>
          </a:bodyPr>
          <a:lstStyle/>
          <a:p>
            <a:r>
              <a:rPr lang="nb-NO"/>
              <a:t>Medlemmer i kommunestyret 17. juni 2021</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260672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a:xfrm>
            <a:off x="838200" y="785201"/>
            <a:ext cx="10515600" cy="925025"/>
          </a:xfrm>
        </p:spPr>
        <p:txBody>
          <a:bodyPr>
            <a:normAutofit/>
          </a:bodyPr>
          <a:lstStyle/>
          <a:p>
            <a:r>
              <a:rPr lang="nb-NO">
                <a:cs typeface="Calibri Light"/>
              </a:rPr>
              <a:t>Berekraftsmål - næring</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a:xfrm>
            <a:off x="838200" y="1825625"/>
            <a:ext cx="10515601" cy="4351338"/>
          </a:xfrm>
        </p:spPr>
        <p:txBody>
          <a:bodyPr vert="horz" lIns="91440" tIns="45720" rIns="91440" bIns="45720" rtlCol="0" anchor="t">
            <a:normAutofit/>
          </a:bodyPr>
          <a:lstStyle/>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buNone/>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buNone/>
            </a:pPr>
            <a:endParaRPr lang="nb-NO">
              <a:latin typeface="Calibri" panose="020F0502020204030204"/>
              <a:cs typeface="Calibri" panose="020F0502020204030204"/>
            </a:endParaRPr>
          </a:p>
          <a:p>
            <a:pPr>
              <a:spcBef>
                <a:spcPct val="0"/>
              </a:spcBef>
              <a:buNone/>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1B64A202-37AE-4481-A7E7-78287013612F}"/>
              </a:ext>
            </a:extLst>
          </p:cNvPr>
          <p:cNvSpPr txBox="1"/>
          <p:nvPr/>
        </p:nvSpPr>
        <p:spPr>
          <a:xfrm>
            <a:off x="424544" y="1821542"/>
            <a:ext cx="73605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pic>
        <p:nvPicPr>
          <p:cNvPr id="10" name="Bilde 10">
            <a:extLst>
              <a:ext uri="{FF2B5EF4-FFF2-40B4-BE49-F238E27FC236}">
                <a16:creationId xmlns:a16="http://schemas.microsoft.com/office/drawing/2014/main" id="{4CC389D8-3B2F-4C58-BEFB-C6AA76292D88}"/>
              </a:ext>
            </a:extLst>
          </p:cNvPr>
          <p:cNvPicPr>
            <a:picLocks noChangeAspect="1"/>
          </p:cNvPicPr>
          <p:nvPr/>
        </p:nvPicPr>
        <p:blipFill>
          <a:blip r:embed="rId4"/>
          <a:stretch>
            <a:fillRect/>
          </a:stretch>
        </p:blipFill>
        <p:spPr>
          <a:xfrm>
            <a:off x="379187" y="1828159"/>
            <a:ext cx="5392055" cy="4507968"/>
          </a:xfrm>
          <a:prstGeom prst="rect">
            <a:avLst/>
          </a:prstGeom>
        </p:spPr>
      </p:pic>
      <p:sp>
        <p:nvSpPr>
          <p:cNvPr id="11" name="TekstSylinder 10">
            <a:extLst>
              <a:ext uri="{FF2B5EF4-FFF2-40B4-BE49-F238E27FC236}">
                <a16:creationId xmlns:a16="http://schemas.microsoft.com/office/drawing/2014/main" id="{348B961B-3D03-4860-A44C-6002F195891B}"/>
              </a:ext>
            </a:extLst>
          </p:cNvPr>
          <p:cNvSpPr txBox="1"/>
          <p:nvPr/>
        </p:nvSpPr>
        <p:spPr>
          <a:xfrm>
            <a:off x="6166757" y="1649185"/>
            <a:ext cx="546462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b="1"/>
              <a:t>4</a:t>
            </a:r>
            <a:r>
              <a:rPr lang="nb-NO" sz="1600" b="1">
                <a:ea typeface="+mn-lt"/>
                <a:cs typeface="+mn-lt"/>
              </a:rPr>
              <a:t>. God utdanning:</a:t>
            </a:r>
            <a:r>
              <a:rPr lang="nb-NO" sz="1600">
                <a:ea typeface="+mn-lt"/>
                <a:cs typeface="+mn-lt"/>
              </a:rPr>
              <a:t> Sikre inkluderande, rettferdig og god utdanning og fremje mogelegheiter for livslang læring for alle.</a:t>
            </a:r>
            <a:br>
              <a:rPr lang="nb-NO" sz="1600">
                <a:ea typeface="+mn-lt"/>
                <a:cs typeface="+mn-lt"/>
              </a:rPr>
            </a:br>
            <a:r>
              <a:rPr lang="nb-NO" sz="1600" b="1">
                <a:ea typeface="+mn-lt"/>
                <a:cs typeface="+mn-lt"/>
              </a:rPr>
              <a:t>7. Reine energi til alle</a:t>
            </a:r>
            <a:r>
              <a:rPr lang="nb-NO" sz="1600">
                <a:ea typeface="+mn-lt"/>
                <a:cs typeface="+mn-lt"/>
              </a:rPr>
              <a:t>:Sikre tilgang til påliteleg, berekraftig og moderne energi til ein overkommeleg pris.</a:t>
            </a:r>
            <a:endParaRPr lang="en-US" sz="1600">
              <a:ea typeface="+mn-lt"/>
              <a:cs typeface="+mn-lt"/>
            </a:endParaRPr>
          </a:p>
          <a:p>
            <a:r>
              <a:rPr lang="nb-NO" sz="1600" b="1">
                <a:ea typeface="+mn-lt"/>
                <a:cs typeface="+mn-lt"/>
              </a:rPr>
              <a:t>8. Anstendig arbeid og økonomisk veks</a:t>
            </a:r>
            <a:r>
              <a:rPr lang="nb-NO" sz="1600">
                <a:ea typeface="+mn-lt"/>
                <a:cs typeface="+mn-lt"/>
              </a:rPr>
              <a:t>t: Fremje varig, inkluderande og berekraftig økonomisk vekst, full sysselsetjing og anstendig arbeid for alle.</a:t>
            </a:r>
            <a:endParaRPr lang="en-US" sz="1600">
              <a:ea typeface="+mn-lt"/>
              <a:cs typeface="+mn-lt"/>
            </a:endParaRPr>
          </a:p>
          <a:p>
            <a:r>
              <a:rPr lang="nb-NO" sz="1600" b="1">
                <a:ea typeface="+mn-lt"/>
                <a:cs typeface="+mn-lt"/>
              </a:rPr>
              <a:t>9. Industri, innovasjon og infrastruktur:</a:t>
            </a:r>
            <a:r>
              <a:rPr lang="nb-NO" sz="1600">
                <a:ea typeface="+mn-lt"/>
                <a:cs typeface="+mn-lt"/>
              </a:rPr>
              <a:t> Byggje solid infrastruktur og fremje inluderande og berekraftig industrialisering og innovasjon.</a:t>
            </a:r>
            <a:endParaRPr lang="en-US" sz="1600">
              <a:ea typeface="+mn-lt"/>
              <a:cs typeface="+mn-lt"/>
            </a:endParaRPr>
          </a:p>
          <a:p>
            <a:r>
              <a:rPr lang="nb-NO" sz="1600" b="1">
                <a:ea typeface="+mn-lt"/>
                <a:cs typeface="+mn-lt"/>
              </a:rPr>
              <a:t>11. Berekraftige byar og lokalsamfunn: </a:t>
            </a:r>
            <a:r>
              <a:rPr lang="nb-NO" sz="1600">
                <a:ea typeface="+mn-lt"/>
                <a:cs typeface="+mn-lt"/>
              </a:rPr>
              <a:t>Gjere byar og lokalsamfunn inkluderande, trygge, robuste og berekraftige.</a:t>
            </a:r>
            <a:br>
              <a:rPr lang="nb-NO" sz="1600">
                <a:ea typeface="+mn-lt"/>
                <a:cs typeface="+mn-lt"/>
              </a:rPr>
            </a:br>
            <a:r>
              <a:rPr lang="nb-NO" sz="1600" b="1">
                <a:ea typeface="+mn-lt"/>
                <a:cs typeface="+mn-lt"/>
              </a:rPr>
              <a:t>12. Ansvarleg forbruk og produksjon: </a:t>
            </a:r>
            <a:r>
              <a:rPr lang="nb-NO" sz="1600">
                <a:ea typeface="+mn-lt"/>
                <a:cs typeface="+mn-lt"/>
              </a:rPr>
              <a:t>Sikre berekraftige forbruks-og produksjonsmønster.</a:t>
            </a:r>
            <a:br>
              <a:rPr lang="nb-NO" sz="1600">
                <a:ea typeface="+mn-lt"/>
                <a:cs typeface="+mn-lt"/>
              </a:rPr>
            </a:br>
            <a:r>
              <a:rPr lang="nb-NO" sz="1600" b="1">
                <a:ea typeface="+mn-lt"/>
                <a:cs typeface="+mn-lt"/>
              </a:rPr>
              <a:t>14. Livet i havet: </a:t>
            </a:r>
            <a:r>
              <a:rPr lang="nb-NO" sz="1600">
                <a:ea typeface="+mn-lt"/>
                <a:cs typeface="+mn-lt"/>
              </a:rPr>
              <a:t>Bevare og bruke hav og marine ressursar på ein måte som fremjar berekraftig utvikling.</a:t>
            </a:r>
            <a:endParaRPr lang="en-US" sz="1600">
              <a:ea typeface="+mn-lt"/>
              <a:cs typeface="+mn-lt"/>
            </a:endParaRPr>
          </a:p>
          <a:p>
            <a:r>
              <a:rPr lang="nb-NO" sz="1600" b="1">
                <a:ea typeface="+mn-lt"/>
                <a:cs typeface="+mn-lt"/>
              </a:rPr>
              <a:t>15. Livet på land: </a:t>
            </a:r>
            <a:r>
              <a:rPr lang="nb-NO" sz="1600">
                <a:ea typeface="+mn-lt"/>
                <a:cs typeface="+mn-lt"/>
              </a:rPr>
              <a:t>Verne, tilbakeføre og fremje berekraftig bruk av økosystem, sikre berekraftig skogforvalting, motverke ørkenspreiing og reversere landforringing og stanse tap av artsmangfald. </a:t>
            </a:r>
            <a:endParaRPr lang="nb-NO" sz="1600"/>
          </a:p>
        </p:txBody>
      </p:sp>
      <p:sp>
        <p:nvSpPr>
          <p:cNvPr id="12" name="TekstSylinder 11">
            <a:extLst>
              <a:ext uri="{FF2B5EF4-FFF2-40B4-BE49-F238E27FC236}">
                <a16:creationId xmlns:a16="http://schemas.microsoft.com/office/drawing/2014/main" id="{CA7C46AD-70E1-47AF-A52F-4D4ADF3BC363}"/>
              </a:ext>
            </a:extLst>
          </p:cNvPr>
          <p:cNvSpPr txBox="1"/>
          <p:nvPr/>
        </p:nvSpPr>
        <p:spPr>
          <a:xfrm>
            <a:off x="8287204" y="1547132"/>
            <a:ext cx="3151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a:p>
            <a:endParaRPr lang="nb-NO">
              <a:cs typeface="Calibri"/>
            </a:endParaRPr>
          </a:p>
        </p:txBody>
      </p:sp>
    </p:spTree>
    <p:extLst>
      <p:ext uri="{BB962C8B-B14F-4D97-AF65-F5344CB8AC3E}">
        <p14:creationId xmlns:p14="http://schemas.microsoft.com/office/powerpoint/2010/main" val="258659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p:txBody>
          <a:bodyPr>
            <a:normAutofit/>
          </a:bodyPr>
          <a:lstStyle/>
          <a:p>
            <a:r>
              <a:rPr lang="nb-NO" sz="4000" b="1">
                <a:cs typeface="Calibri Light"/>
              </a:rPr>
              <a:t>Næringslivet i Gulen. Hovedvekt marin og industri</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ea typeface="+mn-lt"/>
              <a:cs typeface="+mn-lt"/>
            </a:endParaRPr>
          </a:p>
          <a:p>
            <a:pPr marL="0" indent="0">
              <a:spcBef>
                <a:spcPct val="0"/>
              </a:spcBef>
              <a:buNone/>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022217" cy="672928"/>
          </a:xfrm>
          <a:prstGeom prst="rect">
            <a:avLst/>
          </a:prstGeom>
        </p:spPr>
      </p:pic>
      <p:pic>
        <p:nvPicPr>
          <p:cNvPr id="7" name="Bilde 6">
            <a:extLst>
              <a:ext uri="{FF2B5EF4-FFF2-40B4-BE49-F238E27FC236}">
                <a16:creationId xmlns:a16="http://schemas.microsoft.com/office/drawing/2014/main" id="{F5ED41E5-C19D-4101-BB86-E0F89B415C77}"/>
              </a:ext>
            </a:extLst>
          </p:cNvPr>
          <p:cNvPicPr>
            <a:picLocks noChangeAspect="1"/>
          </p:cNvPicPr>
          <p:nvPr/>
        </p:nvPicPr>
        <p:blipFill>
          <a:blip r:embed="rId4"/>
          <a:stretch>
            <a:fillRect/>
          </a:stretch>
        </p:blipFill>
        <p:spPr>
          <a:xfrm>
            <a:off x="108857" y="1400963"/>
            <a:ext cx="10515600" cy="5227791"/>
          </a:xfrm>
          <a:prstGeom prst="rect">
            <a:avLst/>
          </a:prstGeom>
        </p:spPr>
      </p:pic>
    </p:spTree>
    <p:extLst>
      <p:ext uri="{BB962C8B-B14F-4D97-AF65-F5344CB8AC3E}">
        <p14:creationId xmlns:p14="http://schemas.microsoft.com/office/powerpoint/2010/main" val="147039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p:txBody>
          <a:bodyPr>
            <a:normAutofit/>
          </a:bodyPr>
          <a:lstStyle/>
          <a:p>
            <a:r>
              <a:rPr lang="nb-NO" sz="3200" b="1">
                <a:cs typeface="Calibri Light"/>
              </a:rPr>
              <a:t>Gulen tredje største kommunen etter sysselsetting</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ea typeface="+mn-lt"/>
              <a:cs typeface="+mn-lt"/>
            </a:endParaRPr>
          </a:p>
          <a:p>
            <a:pPr marL="0" indent="0">
              <a:spcBef>
                <a:spcPct val="0"/>
              </a:spcBef>
              <a:buNone/>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 y="112273"/>
            <a:ext cx="3022217" cy="672928"/>
          </a:xfrm>
          <a:prstGeom prst="rect">
            <a:avLst/>
          </a:prstGeom>
        </p:spPr>
      </p:pic>
      <p:pic>
        <p:nvPicPr>
          <p:cNvPr id="8" name="Bilde 7">
            <a:extLst>
              <a:ext uri="{FF2B5EF4-FFF2-40B4-BE49-F238E27FC236}">
                <a16:creationId xmlns:a16="http://schemas.microsoft.com/office/drawing/2014/main" id="{BE57CA3F-BAD9-4186-85B5-C5D00E88A399}"/>
              </a:ext>
            </a:extLst>
          </p:cNvPr>
          <p:cNvPicPr>
            <a:picLocks noChangeAspect="1"/>
          </p:cNvPicPr>
          <p:nvPr/>
        </p:nvPicPr>
        <p:blipFill>
          <a:blip r:embed="rId3"/>
          <a:stretch>
            <a:fillRect/>
          </a:stretch>
        </p:blipFill>
        <p:spPr>
          <a:xfrm>
            <a:off x="135232" y="1438183"/>
            <a:ext cx="11316962" cy="5148256"/>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Tree>
    <p:extLst>
      <p:ext uri="{BB962C8B-B14F-4D97-AF65-F5344CB8AC3E}">
        <p14:creationId xmlns:p14="http://schemas.microsoft.com/office/powerpoint/2010/main" val="95962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80647" y="6356603"/>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pic>
        <p:nvPicPr>
          <p:cNvPr id="3" name="object 3"/>
          <p:cNvPicPr/>
          <p:nvPr/>
        </p:nvPicPr>
        <p:blipFill>
          <a:blip r:embed="rId2" cstate="print"/>
          <a:stretch>
            <a:fillRect/>
          </a:stretch>
        </p:blipFill>
        <p:spPr>
          <a:xfrm>
            <a:off x="11282171" y="6513576"/>
            <a:ext cx="256031" cy="153924"/>
          </a:xfrm>
          <a:prstGeom prst="rect">
            <a:avLst/>
          </a:prstGeom>
        </p:spPr>
      </p:pic>
      <p:pic>
        <p:nvPicPr>
          <p:cNvPr id="4" name="object 4"/>
          <p:cNvPicPr/>
          <p:nvPr/>
        </p:nvPicPr>
        <p:blipFill>
          <a:blip r:embed="rId3" cstate="print"/>
          <a:stretch>
            <a:fillRect/>
          </a:stretch>
        </p:blipFill>
        <p:spPr>
          <a:xfrm>
            <a:off x="0" y="0"/>
            <a:ext cx="5899403" cy="6858000"/>
          </a:xfrm>
          <a:prstGeom prst="rect">
            <a:avLst/>
          </a:prstGeom>
        </p:spPr>
      </p:pic>
      <p:sp>
        <p:nvSpPr>
          <p:cNvPr id="5" name="object 5"/>
          <p:cNvSpPr txBox="1">
            <a:spLocks noGrp="1"/>
          </p:cNvSpPr>
          <p:nvPr>
            <p:ph type="title"/>
          </p:nvPr>
        </p:nvSpPr>
        <p:spPr>
          <a:xfrm>
            <a:off x="1622805" y="347598"/>
            <a:ext cx="2240280" cy="391160"/>
          </a:xfrm>
          <a:prstGeom prst="rect">
            <a:avLst/>
          </a:prstGeom>
        </p:spPr>
        <p:txBody>
          <a:bodyPr vert="horz" wrap="square" lIns="0" tIns="12700" rIns="0" bIns="0" rtlCol="0">
            <a:spAutoFit/>
          </a:bodyPr>
          <a:lstStyle/>
          <a:p>
            <a:pPr marL="12700">
              <a:lnSpc>
                <a:spcPct val="100000"/>
              </a:lnSpc>
              <a:spcBef>
                <a:spcPts val="100"/>
              </a:spcBef>
            </a:pPr>
            <a:r>
              <a:rPr sz="2400" spc="-20"/>
              <a:t>Gulen</a:t>
            </a:r>
            <a:r>
              <a:rPr sz="2400" spc="-150"/>
              <a:t> </a:t>
            </a:r>
            <a:r>
              <a:rPr sz="2400" spc="25"/>
              <a:t>kommune</a:t>
            </a:r>
            <a:endParaRPr sz="2400"/>
          </a:p>
        </p:txBody>
      </p:sp>
      <p:sp>
        <p:nvSpPr>
          <p:cNvPr id="6" name="object 6"/>
          <p:cNvSpPr txBox="1"/>
          <p:nvPr/>
        </p:nvSpPr>
        <p:spPr>
          <a:xfrm>
            <a:off x="695655" y="6501180"/>
            <a:ext cx="88900" cy="147955"/>
          </a:xfrm>
          <a:prstGeom prst="rect">
            <a:avLst/>
          </a:prstGeom>
        </p:spPr>
        <p:txBody>
          <a:bodyPr vert="horz" wrap="square" lIns="0" tIns="12700" rIns="0" bIns="0" rtlCol="0">
            <a:spAutoFit/>
          </a:bodyPr>
          <a:lstStyle/>
          <a:p>
            <a:pPr marL="12700">
              <a:lnSpc>
                <a:spcPct val="100000"/>
              </a:lnSpc>
              <a:spcBef>
                <a:spcPts val="100"/>
              </a:spcBef>
            </a:pPr>
            <a:r>
              <a:rPr sz="800" spc="75">
                <a:solidFill>
                  <a:srgbClr val="2D2D38"/>
                </a:solidFill>
                <a:latin typeface="Trebuchet MS"/>
                <a:cs typeface="Trebuchet MS"/>
              </a:rPr>
              <a:t>6</a:t>
            </a:r>
            <a:endParaRPr sz="800">
              <a:latin typeface="Trebuchet MS"/>
              <a:cs typeface="Trebuchet MS"/>
            </a:endParaRPr>
          </a:p>
        </p:txBody>
      </p:sp>
      <p:grpSp>
        <p:nvGrpSpPr>
          <p:cNvPr id="7" name="object 7"/>
          <p:cNvGrpSpPr/>
          <p:nvPr/>
        </p:nvGrpSpPr>
        <p:grpSpPr>
          <a:xfrm>
            <a:off x="7824216" y="3898391"/>
            <a:ext cx="3378835" cy="2115820"/>
            <a:chOff x="7824216" y="3898391"/>
            <a:chExt cx="3378835" cy="2115820"/>
          </a:xfrm>
        </p:grpSpPr>
        <p:sp>
          <p:nvSpPr>
            <p:cNvPr id="8" name="object 8"/>
            <p:cNvSpPr/>
            <p:nvPr/>
          </p:nvSpPr>
          <p:spPr>
            <a:xfrm>
              <a:off x="8218932" y="4899659"/>
              <a:ext cx="388620" cy="1114425"/>
            </a:xfrm>
            <a:custGeom>
              <a:avLst/>
              <a:gdLst/>
              <a:ahLst/>
              <a:cxnLst/>
              <a:rect l="l" t="t" r="r" b="b"/>
              <a:pathLst>
                <a:path w="388620" h="1114425">
                  <a:moveTo>
                    <a:pt x="0" y="176783"/>
                  </a:moveTo>
                  <a:lnTo>
                    <a:pt x="0" y="1114043"/>
                  </a:lnTo>
                </a:path>
                <a:path w="388620" h="1114425">
                  <a:moveTo>
                    <a:pt x="0" y="0"/>
                  </a:moveTo>
                  <a:lnTo>
                    <a:pt x="0" y="114300"/>
                  </a:lnTo>
                </a:path>
                <a:path w="388620" h="1114425">
                  <a:moveTo>
                    <a:pt x="388620" y="176783"/>
                  </a:moveTo>
                  <a:lnTo>
                    <a:pt x="388620" y="1114043"/>
                  </a:lnTo>
                </a:path>
                <a:path w="388620" h="1114425">
                  <a:moveTo>
                    <a:pt x="388620" y="0"/>
                  </a:moveTo>
                  <a:lnTo>
                    <a:pt x="388620" y="114300"/>
                  </a:lnTo>
                </a:path>
              </a:pathLst>
            </a:custGeom>
            <a:ln w="9144">
              <a:solidFill>
                <a:srgbClr val="F1F1F1"/>
              </a:solidFill>
            </a:ln>
          </p:spPr>
          <p:txBody>
            <a:bodyPr wrap="square" lIns="0" tIns="0" rIns="0" bIns="0" rtlCol="0"/>
            <a:lstStyle/>
            <a:p>
              <a:endParaRPr/>
            </a:p>
          </p:txBody>
        </p:sp>
        <p:sp>
          <p:nvSpPr>
            <p:cNvPr id="9" name="object 9"/>
            <p:cNvSpPr/>
            <p:nvPr/>
          </p:nvSpPr>
          <p:spPr>
            <a:xfrm>
              <a:off x="7828788" y="5013959"/>
              <a:ext cx="867410" cy="62865"/>
            </a:xfrm>
            <a:custGeom>
              <a:avLst/>
              <a:gdLst/>
              <a:ahLst/>
              <a:cxnLst/>
              <a:rect l="l" t="t" r="r" b="b"/>
              <a:pathLst>
                <a:path w="867409" h="62864">
                  <a:moveTo>
                    <a:pt x="867155" y="0"/>
                  </a:moveTo>
                  <a:lnTo>
                    <a:pt x="0" y="0"/>
                  </a:lnTo>
                  <a:lnTo>
                    <a:pt x="0" y="62483"/>
                  </a:lnTo>
                  <a:lnTo>
                    <a:pt x="867155" y="62483"/>
                  </a:lnTo>
                  <a:lnTo>
                    <a:pt x="867155" y="0"/>
                  </a:lnTo>
                  <a:close/>
                </a:path>
              </a:pathLst>
            </a:custGeom>
            <a:solidFill>
              <a:srgbClr val="0C4671"/>
            </a:solidFill>
          </p:spPr>
          <p:txBody>
            <a:bodyPr wrap="square" lIns="0" tIns="0" rIns="0" bIns="0" rtlCol="0"/>
            <a:lstStyle/>
            <a:p>
              <a:endParaRPr/>
            </a:p>
          </p:txBody>
        </p:sp>
        <p:sp>
          <p:nvSpPr>
            <p:cNvPr id="10" name="object 10"/>
            <p:cNvSpPr/>
            <p:nvPr/>
          </p:nvSpPr>
          <p:spPr>
            <a:xfrm>
              <a:off x="8218932" y="4722875"/>
              <a:ext cx="388620" cy="114300"/>
            </a:xfrm>
            <a:custGeom>
              <a:avLst/>
              <a:gdLst/>
              <a:ahLst/>
              <a:cxnLst/>
              <a:rect l="l" t="t" r="r" b="b"/>
              <a:pathLst>
                <a:path w="388620" h="114300">
                  <a:moveTo>
                    <a:pt x="0" y="0"/>
                  </a:moveTo>
                  <a:lnTo>
                    <a:pt x="0" y="114300"/>
                  </a:lnTo>
                </a:path>
                <a:path w="388620" h="114300">
                  <a:moveTo>
                    <a:pt x="388620" y="0"/>
                  </a:moveTo>
                  <a:lnTo>
                    <a:pt x="388620" y="114300"/>
                  </a:lnTo>
                </a:path>
              </a:pathLst>
            </a:custGeom>
            <a:ln w="9144">
              <a:solidFill>
                <a:srgbClr val="F1F1F1"/>
              </a:solidFill>
            </a:ln>
          </p:spPr>
          <p:txBody>
            <a:bodyPr wrap="square" lIns="0" tIns="0" rIns="0" bIns="0" rtlCol="0"/>
            <a:lstStyle/>
            <a:p>
              <a:endParaRPr/>
            </a:p>
          </p:txBody>
        </p:sp>
        <p:sp>
          <p:nvSpPr>
            <p:cNvPr id="11" name="object 11"/>
            <p:cNvSpPr/>
            <p:nvPr/>
          </p:nvSpPr>
          <p:spPr>
            <a:xfrm>
              <a:off x="7828788" y="4837175"/>
              <a:ext cx="871855" cy="62865"/>
            </a:xfrm>
            <a:custGeom>
              <a:avLst/>
              <a:gdLst/>
              <a:ahLst/>
              <a:cxnLst/>
              <a:rect l="l" t="t" r="r" b="b"/>
              <a:pathLst>
                <a:path w="871854" h="62864">
                  <a:moveTo>
                    <a:pt x="871727" y="0"/>
                  </a:moveTo>
                  <a:lnTo>
                    <a:pt x="0" y="0"/>
                  </a:lnTo>
                  <a:lnTo>
                    <a:pt x="0" y="62484"/>
                  </a:lnTo>
                  <a:lnTo>
                    <a:pt x="871727" y="62484"/>
                  </a:lnTo>
                  <a:lnTo>
                    <a:pt x="871727" y="0"/>
                  </a:lnTo>
                  <a:close/>
                </a:path>
              </a:pathLst>
            </a:custGeom>
            <a:solidFill>
              <a:srgbClr val="0C4671"/>
            </a:solidFill>
          </p:spPr>
          <p:txBody>
            <a:bodyPr wrap="square" lIns="0" tIns="0" rIns="0" bIns="0" rtlCol="0"/>
            <a:lstStyle/>
            <a:p>
              <a:endParaRPr/>
            </a:p>
          </p:txBody>
        </p:sp>
        <p:sp>
          <p:nvSpPr>
            <p:cNvPr id="12" name="object 12"/>
            <p:cNvSpPr/>
            <p:nvPr/>
          </p:nvSpPr>
          <p:spPr>
            <a:xfrm>
              <a:off x="8218932" y="4546091"/>
              <a:ext cx="388620" cy="114300"/>
            </a:xfrm>
            <a:custGeom>
              <a:avLst/>
              <a:gdLst/>
              <a:ahLst/>
              <a:cxnLst/>
              <a:rect l="l" t="t" r="r" b="b"/>
              <a:pathLst>
                <a:path w="388620" h="114300">
                  <a:moveTo>
                    <a:pt x="0" y="0"/>
                  </a:moveTo>
                  <a:lnTo>
                    <a:pt x="0" y="114299"/>
                  </a:lnTo>
                </a:path>
                <a:path w="388620" h="114300">
                  <a:moveTo>
                    <a:pt x="388620" y="0"/>
                  </a:moveTo>
                  <a:lnTo>
                    <a:pt x="388620" y="114299"/>
                  </a:lnTo>
                </a:path>
              </a:pathLst>
            </a:custGeom>
            <a:ln w="9144">
              <a:solidFill>
                <a:srgbClr val="F1F1F1"/>
              </a:solidFill>
            </a:ln>
          </p:spPr>
          <p:txBody>
            <a:bodyPr wrap="square" lIns="0" tIns="0" rIns="0" bIns="0" rtlCol="0"/>
            <a:lstStyle/>
            <a:p>
              <a:endParaRPr/>
            </a:p>
          </p:txBody>
        </p:sp>
        <p:sp>
          <p:nvSpPr>
            <p:cNvPr id="13" name="object 13"/>
            <p:cNvSpPr/>
            <p:nvPr/>
          </p:nvSpPr>
          <p:spPr>
            <a:xfrm>
              <a:off x="7828788" y="4660391"/>
              <a:ext cx="881380" cy="62865"/>
            </a:xfrm>
            <a:custGeom>
              <a:avLst/>
              <a:gdLst/>
              <a:ahLst/>
              <a:cxnLst/>
              <a:rect l="l" t="t" r="r" b="b"/>
              <a:pathLst>
                <a:path w="881379" h="62864">
                  <a:moveTo>
                    <a:pt x="880871" y="0"/>
                  </a:moveTo>
                  <a:lnTo>
                    <a:pt x="0" y="0"/>
                  </a:lnTo>
                  <a:lnTo>
                    <a:pt x="0" y="62483"/>
                  </a:lnTo>
                  <a:lnTo>
                    <a:pt x="880871" y="62483"/>
                  </a:lnTo>
                  <a:lnTo>
                    <a:pt x="880871" y="0"/>
                  </a:lnTo>
                  <a:close/>
                </a:path>
              </a:pathLst>
            </a:custGeom>
            <a:solidFill>
              <a:srgbClr val="0C4671"/>
            </a:solidFill>
          </p:spPr>
          <p:txBody>
            <a:bodyPr wrap="square" lIns="0" tIns="0" rIns="0" bIns="0" rtlCol="0"/>
            <a:lstStyle/>
            <a:p>
              <a:endParaRPr/>
            </a:p>
          </p:txBody>
        </p:sp>
        <p:sp>
          <p:nvSpPr>
            <p:cNvPr id="14" name="object 14"/>
            <p:cNvSpPr/>
            <p:nvPr/>
          </p:nvSpPr>
          <p:spPr>
            <a:xfrm>
              <a:off x="8218932" y="4370831"/>
              <a:ext cx="779145" cy="1643380"/>
            </a:xfrm>
            <a:custGeom>
              <a:avLst/>
              <a:gdLst/>
              <a:ahLst/>
              <a:cxnLst/>
              <a:rect l="l" t="t" r="r" b="b"/>
              <a:pathLst>
                <a:path w="779145" h="1643379">
                  <a:moveTo>
                    <a:pt x="0" y="0"/>
                  </a:moveTo>
                  <a:lnTo>
                    <a:pt x="0" y="112776"/>
                  </a:lnTo>
                </a:path>
                <a:path w="779145" h="1643379">
                  <a:moveTo>
                    <a:pt x="388620" y="0"/>
                  </a:moveTo>
                  <a:lnTo>
                    <a:pt x="388620" y="112776"/>
                  </a:lnTo>
                </a:path>
                <a:path w="779145" h="1643379">
                  <a:moveTo>
                    <a:pt x="778764" y="175260"/>
                  </a:moveTo>
                  <a:lnTo>
                    <a:pt x="778764" y="1642872"/>
                  </a:lnTo>
                </a:path>
                <a:path w="779145" h="1643379">
                  <a:moveTo>
                    <a:pt x="778764" y="0"/>
                  </a:moveTo>
                  <a:lnTo>
                    <a:pt x="778764" y="112776"/>
                  </a:lnTo>
                </a:path>
              </a:pathLst>
            </a:custGeom>
            <a:ln w="9144">
              <a:solidFill>
                <a:srgbClr val="F1F1F1"/>
              </a:solidFill>
            </a:ln>
          </p:spPr>
          <p:txBody>
            <a:bodyPr wrap="square" lIns="0" tIns="0" rIns="0" bIns="0" rtlCol="0"/>
            <a:lstStyle/>
            <a:p>
              <a:endParaRPr/>
            </a:p>
          </p:txBody>
        </p:sp>
        <p:sp>
          <p:nvSpPr>
            <p:cNvPr id="15" name="object 15"/>
            <p:cNvSpPr/>
            <p:nvPr/>
          </p:nvSpPr>
          <p:spPr>
            <a:xfrm>
              <a:off x="7828788" y="4483607"/>
              <a:ext cx="1382395" cy="62865"/>
            </a:xfrm>
            <a:custGeom>
              <a:avLst/>
              <a:gdLst/>
              <a:ahLst/>
              <a:cxnLst/>
              <a:rect l="l" t="t" r="r" b="b"/>
              <a:pathLst>
                <a:path w="1382395" h="62864">
                  <a:moveTo>
                    <a:pt x="1382267" y="0"/>
                  </a:moveTo>
                  <a:lnTo>
                    <a:pt x="0" y="0"/>
                  </a:lnTo>
                  <a:lnTo>
                    <a:pt x="0" y="62484"/>
                  </a:lnTo>
                  <a:lnTo>
                    <a:pt x="1382267" y="62484"/>
                  </a:lnTo>
                  <a:lnTo>
                    <a:pt x="1382267" y="0"/>
                  </a:lnTo>
                  <a:close/>
                </a:path>
              </a:pathLst>
            </a:custGeom>
            <a:solidFill>
              <a:srgbClr val="0C4671"/>
            </a:solidFill>
          </p:spPr>
          <p:txBody>
            <a:bodyPr wrap="square" lIns="0" tIns="0" rIns="0" bIns="0" rtlCol="0"/>
            <a:lstStyle/>
            <a:p>
              <a:endParaRPr/>
            </a:p>
          </p:txBody>
        </p:sp>
        <p:sp>
          <p:nvSpPr>
            <p:cNvPr id="16" name="object 16"/>
            <p:cNvSpPr/>
            <p:nvPr/>
          </p:nvSpPr>
          <p:spPr>
            <a:xfrm>
              <a:off x="8218932" y="4194047"/>
              <a:ext cx="1169035" cy="1819910"/>
            </a:xfrm>
            <a:custGeom>
              <a:avLst/>
              <a:gdLst/>
              <a:ahLst/>
              <a:cxnLst/>
              <a:rect l="l" t="t" r="r" b="b"/>
              <a:pathLst>
                <a:path w="1169034" h="1819910">
                  <a:moveTo>
                    <a:pt x="0" y="0"/>
                  </a:moveTo>
                  <a:lnTo>
                    <a:pt x="0" y="114300"/>
                  </a:lnTo>
                </a:path>
                <a:path w="1169034" h="1819910">
                  <a:moveTo>
                    <a:pt x="388620" y="0"/>
                  </a:moveTo>
                  <a:lnTo>
                    <a:pt x="388620" y="114300"/>
                  </a:lnTo>
                </a:path>
                <a:path w="1169034" h="1819910">
                  <a:moveTo>
                    <a:pt x="778764" y="0"/>
                  </a:moveTo>
                  <a:lnTo>
                    <a:pt x="778764" y="114300"/>
                  </a:lnTo>
                </a:path>
                <a:path w="1169034" h="1819910">
                  <a:moveTo>
                    <a:pt x="1168908" y="176783"/>
                  </a:moveTo>
                  <a:lnTo>
                    <a:pt x="1168908" y="1819655"/>
                  </a:lnTo>
                </a:path>
                <a:path w="1169034" h="1819910">
                  <a:moveTo>
                    <a:pt x="1168908" y="0"/>
                  </a:moveTo>
                  <a:lnTo>
                    <a:pt x="1168908" y="114300"/>
                  </a:lnTo>
                </a:path>
              </a:pathLst>
            </a:custGeom>
            <a:ln w="9144">
              <a:solidFill>
                <a:srgbClr val="F1F1F1"/>
              </a:solidFill>
            </a:ln>
          </p:spPr>
          <p:txBody>
            <a:bodyPr wrap="square" lIns="0" tIns="0" rIns="0" bIns="0" rtlCol="0"/>
            <a:lstStyle/>
            <a:p>
              <a:endParaRPr/>
            </a:p>
          </p:txBody>
        </p:sp>
        <p:sp>
          <p:nvSpPr>
            <p:cNvPr id="17" name="object 17"/>
            <p:cNvSpPr/>
            <p:nvPr/>
          </p:nvSpPr>
          <p:spPr>
            <a:xfrm>
              <a:off x="7828788" y="4308347"/>
              <a:ext cx="1704339" cy="62865"/>
            </a:xfrm>
            <a:custGeom>
              <a:avLst/>
              <a:gdLst/>
              <a:ahLst/>
              <a:cxnLst/>
              <a:rect l="l" t="t" r="r" b="b"/>
              <a:pathLst>
                <a:path w="1704340" h="62864">
                  <a:moveTo>
                    <a:pt x="1703831" y="0"/>
                  </a:moveTo>
                  <a:lnTo>
                    <a:pt x="0" y="0"/>
                  </a:lnTo>
                  <a:lnTo>
                    <a:pt x="0" y="62483"/>
                  </a:lnTo>
                  <a:lnTo>
                    <a:pt x="1703831" y="62483"/>
                  </a:lnTo>
                  <a:lnTo>
                    <a:pt x="1703831" y="0"/>
                  </a:lnTo>
                  <a:close/>
                </a:path>
              </a:pathLst>
            </a:custGeom>
            <a:solidFill>
              <a:srgbClr val="0C4671"/>
            </a:solidFill>
          </p:spPr>
          <p:txBody>
            <a:bodyPr wrap="square" lIns="0" tIns="0" rIns="0" bIns="0" rtlCol="0"/>
            <a:lstStyle/>
            <a:p>
              <a:endParaRPr/>
            </a:p>
          </p:txBody>
        </p:sp>
        <p:sp>
          <p:nvSpPr>
            <p:cNvPr id="18" name="object 18"/>
            <p:cNvSpPr/>
            <p:nvPr/>
          </p:nvSpPr>
          <p:spPr>
            <a:xfrm>
              <a:off x="8218932" y="4017263"/>
              <a:ext cx="1557655" cy="1996439"/>
            </a:xfrm>
            <a:custGeom>
              <a:avLst/>
              <a:gdLst/>
              <a:ahLst/>
              <a:cxnLst/>
              <a:rect l="l" t="t" r="r" b="b"/>
              <a:pathLst>
                <a:path w="1557654" h="1996439">
                  <a:moveTo>
                    <a:pt x="0" y="0"/>
                  </a:moveTo>
                  <a:lnTo>
                    <a:pt x="0" y="114300"/>
                  </a:lnTo>
                </a:path>
                <a:path w="1557654" h="1996439">
                  <a:moveTo>
                    <a:pt x="388620" y="0"/>
                  </a:moveTo>
                  <a:lnTo>
                    <a:pt x="388620" y="114300"/>
                  </a:lnTo>
                </a:path>
                <a:path w="1557654" h="1996439">
                  <a:moveTo>
                    <a:pt x="778764" y="0"/>
                  </a:moveTo>
                  <a:lnTo>
                    <a:pt x="778764" y="114300"/>
                  </a:lnTo>
                </a:path>
                <a:path w="1557654" h="1996439">
                  <a:moveTo>
                    <a:pt x="1168908" y="0"/>
                  </a:moveTo>
                  <a:lnTo>
                    <a:pt x="1168908" y="114300"/>
                  </a:lnTo>
                </a:path>
                <a:path w="1557654" h="1996439">
                  <a:moveTo>
                    <a:pt x="1557527" y="176784"/>
                  </a:moveTo>
                  <a:lnTo>
                    <a:pt x="1557527" y="1996439"/>
                  </a:lnTo>
                </a:path>
                <a:path w="1557654" h="1996439">
                  <a:moveTo>
                    <a:pt x="1557527" y="0"/>
                  </a:moveTo>
                  <a:lnTo>
                    <a:pt x="1557527" y="114300"/>
                  </a:lnTo>
                </a:path>
              </a:pathLst>
            </a:custGeom>
            <a:ln w="9144">
              <a:solidFill>
                <a:srgbClr val="F1F1F1"/>
              </a:solidFill>
            </a:ln>
          </p:spPr>
          <p:txBody>
            <a:bodyPr wrap="square" lIns="0" tIns="0" rIns="0" bIns="0" rtlCol="0"/>
            <a:lstStyle/>
            <a:p>
              <a:endParaRPr/>
            </a:p>
          </p:txBody>
        </p:sp>
        <p:sp>
          <p:nvSpPr>
            <p:cNvPr id="19" name="object 19"/>
            <p:cNvSpPr/>
            <p:nvPr/>
          </p:nvSpPr>
          <p:spPr>
            <a:xfrm>
              <a:off x="7828788" y="4131563"/>
              <a:ext cx="2007235" cy="62865"/>
            </a:xfrm>
            <a:custGeom>
              <a:avLst/>
              <a:gdLst/>
              <a:ahLst/>
              <a:cxnLst/>
              <a:rect l="l" t="t" r="r" b="b"/>
              <a:pathLst>
                <a:path w="2007234" h="62864">
                  <a:moveTo>
                    <a:pt x="2007107" y="0"/>
                  </a:moveTo>
                  <a:lnTo>
                    <a:pt x="0" y="0"/>
                  </a:lnTo>
                  <a:lnTo>
                    <a:pt x="0" y="62484"/>
                  </a:lnTo>
                  <a:lnTo>
                    <a:pt x="2007107" y="62484"/>
                  </a:lnTo>
                  <a:lnTo>
                    <a:pt x="2007107" y="0"/>
                  </a:lnTo>
                  <a:close/>
                </a:path>
              </a:pathLst>
            </a:custGeom>
            <a:solidFill>
              <a:srgbClr val="0C4671"/>
            </a:solidFill>
          </p:spPr>
          <p:txBody>
            <a:bodyPr wrap="square" lIns="0" tIns="0" rIns="0" bIns="0" rtlCol="0"/>
            <a:lstStyle/>
            <a:p>
              <a:endParaRPr/>
            </a:p>
          </p:txBody>
        </p:sp>
        <p:sp>
          <p:nvSpPr>
            <p:cNvPr id="20" name="object 20"/>
            <p:cNvSpPr/>
            <p:nvPr/>
          </p:nvSpPr>
          <p:spPr>
            <a:xfrm>
              <a:off x="8218932" y="3898391"/>
              <a:ext cx="2726690" cy="2115820"/>
            </a:xfrm>
            <a:custGeom>
              <a:avLst/>
              <a:gdLst/>
              <a:ahLst/>
              <a:cxnLst/>
              <a:rect l="l" t="t" r="r" b="b"/>
              <a:pathLst>
                <a:path w="2726690" h="2115820">
                  <a:moveTo>
                    <a:pt x="0" y="0"/>
                  </a:moveTo>
                  <a:lnTo>
                    <a:pt x="0" y="56387"/>
                  </a:lnTo>
                </a:path>
                <a:path w="2726690" h="2115820">
                  <a:moveTo>
                    <a:pt x="388620" y="0"/>
                  </a:moveTo>
                  <a:lnTo>
                    <a:pt x="388620" y="56387"/>
                  </a:lnTo>
                </a:path>
                <a:path w="2726690" h="2115820">
                  <a:moveTo>
                    <a:pt x="778764" y="0"/>
                  </a:moveTo>
                  <a:lnTo>
                    <a:pt x="778764" y="56387"/>
                  </a:lnTo>
                </a:path>
                <a:path w="2726690" h="2115820">
                  <a:moveTo>
                    <a:pt x="1168908" y="0"/>
                  </a:moveTo>
                  <a:lnTo>
                    <a:pt x="1168908" y="56387"/>
                  </a:lnTo>
                </a:path>
                <a:path w="2726690" h="2115820">
                  <a:moveTo>
                    <a:pt x="1557527" y="0"/>
                  </a:moveTo>
                  <a:lnTo>
                    <a:pt x="1557527" y="56387"/>
                  </a:lnTo>
                </a:path>
                <a:path w="2726690" h="2115820">
                  <a:moveTo>
                    <a:pt x="1947672" y="118871"/>
                  </a:moveTo>
                  <a:lnTo>
                    <a:pt x="1947672" y="2115311"/>
                  </a:lnTo>
                </a:path>
                <a:path w="2726690" h="2115820">
                  <a:moveTo>
                    <a:pt x="1947672" y="0"/>
                  </a:moveTo>
                  <a:lnTo>
                    <a:pt x="1947672" y="56387"/>
                  </a:lnTo>
                </a:path>
                <a:path w="2726690" h="2115820">
                  <a:moveTo>
                    <a:pt x="2337816" y="118871"/>
                  </a:moveTo>
                  <a:lnTo>
                    <a:pt x="2337816" y="2115311"/>
                  </a:lnTo>
                </a:path>
                <a:path w="2726690" h="2115820">
                  <a:moveTo>
                    <a:pt x="2337816" y="0"/>
                  </a:moveTo>
                  <a:lnTo>
                    <a:pt x="2337816" y="56387"/>
                  </a:lnTo>
                </a:path>
                <a:path w="2726690" h="2115820">
                  <a:moveTo>
                    <a:pt x="2726436" y="118871"/>
                  </a:moveTo>
                  <a:lnTo>
                    <a:pt x="2726436" y="2115311"/>
                  </a:lnTo>
                </a:path>
                <a:path w="2726690" h="2115820">
                  <a:moveTo>
                    <a:pt x="2726436" y="0"/>
                  </a:moveTo>
                  <a:lnTo>
                    <a:pt x="2726436" y="56387"/>
                  </a:lnTo>
                </a:path>
              </a:pathLst>
            </a:custGeom>
            <a:ln w="9144">
              <a:solidFill>
                <a:srgbClr val="F1F1F1"/>
              </a:solidFill>
            </a:ln>
          </p:spPr>
          <p:txBody>
            <a:bodyPr wrap="square" lIns="0" tIns="0" rIns="0" bIns="0" rtlCol="0"/>
            <a:lstStyle/>
            <a:p>
              <a:endParaRPr/>
            </a:p>
          </p:txBody>
        </p:sp>
        <p:sp>
          <p:nvSpPr>
            <p:cNvPr id="21" name="object 21"/>
            <p:cNvSpPr/>
            <p:nvPr/>
          </p:nvSpPr>
          <p:spPr>
            <a:xfrm>
              <a:off x="7828788" y="3954779"/>
              <a:ext cx="3374390" cy="1826260"/>
            </a:xfrm>
            <a:custGeom>
              <a:avLst/>
              <a:gdLst/>
              <a:ahLst/>
              <a:cxnLst/>
              <a:rect l="l" t="t" r="r" b="b"/>
              <a:pathLst>
                <a:path w="3374390" h="1826260">
                  <a:moveTo>
                    <a:pt x="4572" y="1763268"/>
                  </a:moveTo>
                  <a:lnTo>
                    <a:pt x="0" y="1763268"/>
                  </a:lnTo>
                  <a:lnTo>
                    <a:pt x="0" y="1825752"/>
                  </a:lnTo>
                  <a:lnTo>
                    <a:pt x="4572" y="1825752"/>
                  </a:lnTo>
                  <a:lnTo>
                    <a:pt x="4572" y="1763268"/>
                  </a:lnTo>
                  <a:close/>
                </a:path>
                <a:path w="3374390" h="1826260">
                  <a:moveTo>
                    <a:pt x="166116" y="1588008"/>
                  </a:moveTo>
                  <a:lnTo>
                    <a:pt x="0" y="1588008"/>
                  </a:lnTo>
                  <a:lnTo>
                    <a:pt x="0" y="1650492"/>
                  </a:lnTo>
                  <a:lnTo>
                    <a:pt x="166116" y="1650492"/>
                  </a:lnTo>
                  <a:lnTo>
                    <a:pt x="166116" y="1588008"/>
                  </a:lnTo>
                  <a:close/>
                </a:path>
                <a:path w="3374390" h="1826260">
                  <a:moveTo>
                    <a:pt x="195072" y="1411224"/>
                  </a:moveTo>
                  <a:lnTo>
                    <a:pt x="0" y="1411224"/>
                  </a:lnTo>
                  <a:lnTo>
                    <a:pt x="0" y="1473708"/>
                  </a:lnTo>
                  <a:lnTo>
                    <a:pt x="195072" y="1473708"/>
                  </a:lnTo>
                  <a:lnTo>
                    <a:pt x="195072" y="1411224"/>
                  </a:lnTo>
                  <a:close/>
                </a:path>
                <a:path w="3374390" h="1826260">
                  <a:moveTo>
                    <a:pt x="263652" y="1234440"/>
                  </a:moveTo>
                  <a:lnTo>
                    <a:pt x="0" y="1234440"/>
                  </a:lnTo>
                  <a:lnTo>
                    <a:pt x="0" y="1296924"/>
                  </a:lnTo>
                  <a:lnTo>
                    <a:pt x="263652" y="1296924"/>
                  </a:lnTo>
                  <a:lnTo>
                    <a:pt x="263652" y="1234440"/>
                  </a:lnTo>
                  <a:close/>
                </a:path>
                <a:path w="3374390" h="1826260">
                  <a:moveTo>
                    <a:pt x="3374136" y="0"/>
                  </a:moveTo>
                  <a:lnTo>
                    <a:pt x="0" y="0"/>
                  </a:lnTo>
                  <a:lnTo>
                    <a:pt x="0" y="62484"/>
                  </a:lnTo>
                  <a:lnTo>
                    <a:pt x="3374136" y="62484"/>
                  </a:lnTo>
                  <a:lnTo>
                    <a:pt x="3374136" y="0"/>
                  </a:lnTo>
                  <a:close/>
                </a:path>
              </a:pathLst>
            </a:custGeom>
            <a:solidFill>
              <a:srgbClr val="0C4671"/>
            </a:solidFill>
          </p:spPr>
          <p:txBody>
            <a:bodyPr wrap="square" lIns="0" tIns="0" rIns="0" bIns="0" rtlCol="0"/>
            <a:lstStyle/>
            <a:p>
              <a:endParaRPr/>
            </a:p>
          </p:txBody>
        </p:sp>
        <p:sp>
          <p:nvSpPr>
            <p:cNvPr id="22" name="object 22"/>
            <p:cNvSpPr/>
            <p:nvPr/>
          </p:nvSpPr>
          <p:spPr>
            <a:xfrm>
              <a:off x="7828788" y="3898391"/>
              <a:ext cx="0" cy="2115820"/>
            </a:xfrm>
            <a:custGeom>
              <a:avLst/>
              <a:gdLst/>
              <a:ahLst/>
              <a:cxnLst/>
              <a:rect l="l" t="t" r="r" b="b"/>
              <a:pathLst>
                <a:path h="2115820">
                  <a:moveTo>
                    <a:pt x="0" y="2115311"/>
                  </a:moveTo>
                  <a:lnTo>
                    <a:pt x="0" y="0"/>
                  </a:lnTo>
                </a:path>
              </a:pathLst>
            </a:custGeom>
            <a:ln w="9144">
              <a:solidFill>
                <a:srgbClr val="DDDDE2"/>
              </a:solidFill>
            </a:ln>
          </p:spPr>
          <p:txBody>
            <a:bodyPr wrap="square" lIns="0" tIns="0" rIns="0" bIns="0" rtlCol="0"/>
            <a:lstStyle/>
            <a:p>
              <a:endParaRPr/>
            </a:p>
          </p:txBody>
        </p:sp>
      </p:grpSp>
      <p:sp>
        <p:nvSpPr>
          <p:cNvPr id="23" name="object 23"/>
          <p:cNvSpPr/>
          <p:nvPr/>
        </p:nvSpPr>
        <p:spPr>
          <a:xfrm>
            <a:off x="11335511" y="3898391"/>
            <a:ext cx="0" cy="2115820"/>
          </a:xfrm>
          <a:custGeom>
            <a:avLst/>
            <a:gdLst/>
            <a:ahLst/>
            <a:cxnLst/>
            <a:rect l="l" t="t" r="r" b="b"/>
            <a:pathLst>
              <a:path h="2115820">
                <a:moveTo>
                  <a:pt x="0" y="0"/>
                </a:moveTo>
                <a:lnTo>
                  <a:pt x="0" y="2115311"/>
                </a:lnTo>
              </a:path>
            </a:pathLst>
          </a:custGeom>
          <a:ln w="9144">
            <a:solidFill>
              <a:srgbClr val="F1F1F1"/>
            </a:solidFill>
          </a:ln>
        </p:spPr>
        <p:txBody>
          <a:bodyPr wrap="square" lIns="0" tIns="0" rIns="0" bIns="0" rtlCol="0"/>
          <a:lstStyle/>
          <a:p>
            <a:endParaRPr/>
          </a:p>
        </p:txBody>
      </p:sp>
      <p:sp>
        <p:nvSpPr>
          <p:cNvPr id="24" name="object 24"/>
          <p:cNvSpPr/>
          <p:nvPr/>
        </p:nvSpPr>
        <p:spPr>
          <a:xfrm>
            <a:off x="11725656" y="3898391"/>
            <a:ext cx="0" cy="2115820"/>
          </a:xfrm>
          <a:custGeom>
            <a:avLst/>
            <a:gdLst/>
            <a:ahLst/>
            <a:cxnLst/>
            <a:rect l="l" t="t" r="r" b="b"/>
            <a:pathLst>
              <a:path h="2115820">
                <a:moveTo>
                  <a:pt x="0" y="0"/>
                </a:moveTo>
                <a:lnTo>
                  <a:pt x="0" y="2115311"/>
                </a:lnTo>
              </a:path>
            </a:pathLst>
          </a:custGeom>
          <a:ln w="9144">
            <a:solidFill>
              <a:srgbClr val="F1F1F1"/>
            </a:solidFill>
          </a:ln>
        </p:spPr>
        <p:txBody>
          <a:bodyPr wrap="square" lIns="0" tIns="0" rIns="0" bIns="0" rtlCol="0"/>
          <a:lstStyle/>
          <a:p>
            <a:endParaRPr/>
          </a:p>
        </p:txBody>
      </p:sp>
      <p:sp>
        <p:nvSpPr>
          <p:cNvPr id="25" name="object 25"/>
          <p:cNvSpPr txBox="1"/>
          <p:nvPr/>
        </p:nvSpPr>
        <p:spPr>
          <a:xfrm>
            <a:off x="6389623" y="3538473"/>
            <a:ext cx="5456555" cy="2696210"/>
          </a:xfrm>
          <a:prstGeom prst="rect">
            <a:avLst/>
          </a:prstGeom>
        </p:spPr>
        <p:txBody>
          <a:bodyPr vert="horz" wrap="square" lIns="0" tIns="12700" rIns="0" bIns="0" rtlCol="0">
            <a:spAutoFit/>
          </a:bodyPr>
          <a:lstStyle/>
          <a:p>
            <a:pPr marL="52705" algn="ctr">
              <a:lnSpc>
                <a:spcPct val="100000"/>
              </a:lnSpc>
              <a:spcBef>
                <a:spcPts val="100"/>
              </a:spcBef>
            </a:pPr>
            <a:r>
              <a:rPr sz="1200" spc="25">
                <a:solidFill>
                  <a:srgbClr val="2D2D38"/>
                </a:solidFill>
                <a:latin typeface="Trebuchet MS"/>
                <a:cs typeface="Trebuchet MS"/>
              </a:rPr>
              <a:t>Kommunens</a:t>
            </a:r>
            <a:r>
              <a:rPr sz="1200" spc="-60">
                <a:solidFill>
                  <a:srgbClr val="2D2D38"/>
                </a:solidFill>
                <a:latin typeface="Trebuchet MS"/>
                <a:cs typeface="Trebuchet MS"/>
              </a:rPr>
              <a:t> </a:t>
            </a:r>
            <a:r>
              <a:rPr sz="1200" spc="-10">
                <a:solidFill>
                  <a:srgbClr val="2D2D38"/>
                </a:solidFill>
                <a:latin typeface="Trebuchet MS"/>
                <a:cs typeface="Trebuchet MS"/>
              </a:rPr>
              <a:t>andel</a:t>
            </a:r>
            <a:r>
              <a:rPr sz="1200" spc="-45">
                <a:solidFill>
                  <a:srgbClr val="2D2D38"/>
                </a:solidFill>
                <a:latin typeface="Trebuchet MS"/>
                <a:cs typeface="Trebuchet MS"/>
              </a:rPr>
              <a:t> </a:t>
            </a:r>
            <a:r>
              <a:rPr sz="1200" spc="20">
                <a:solidFill>
                  <a:srgbClr val="2D2D38"/>
                </a:solidFill>
                <a:latin typeface="Trebuchet MS"/>
                <a:cs typeface="Trebuchet MS"/>
              </a:rPr>
              <a:t>av</a:t>
            </a:r>
            <a:r>
              <a:rPr sz="1200" spc="-65">
                <a:solidFill>
                  <a:srgbClr val="2D2D38"/>
                </a:solidFill>
                <a:latin typeface="Trebuchet MS"/>
                <a:cs typeface="Trebuchet MS"/>
              </a:rPr>
              <a:t> </a:t>
            </a:r>
            <a:r>
              <a:rPr sz="1200" spc="5">
                <a:solidFill>
                  <a:srgbClr val="2D2D38"/>
                </a:solidFill>
                <a:latin typeface="Trebuchet MS"/>
                <a:cs typeface="Trebuchet MS"/>
              </a:rPr>
              <a:t>verdiskapningen</a:t>
            </a:r>
            <a:r>
              <a:rPr sz="1200" spc="-45">
                <a:solidFill>
                  <a:srgbClr val="2D2D38"/>
                </a:solidFill>
                <a:latin typeface="Trebuchet MS"/>
                <a:cs typeface="Trebuchet MS"/>
              </a:rPr>
              <a:t> i</a:t>
            </a:r>
            <a:r>
              <a:rPr sz="1200" spc="-50">
                <a:solidFill>
                  <a:srgbClr val="2D2D38"/>
                </a:solidFill>
                <a:latin typeface="Trebuchet MS"/>
                <a:cs typeface="Trebuchet MS"/>
              </a:rPr>
              <a:t> </a:t>
            </a:r>
            <a:r>
              <a:rPr sz="1200">
                <a:solidFill>
                  <a:srgbClr val="2D2D38"/>
                </a:solidFill>
                <a:latin typeface="Trebuchet MS"/>
                <a:cs typeface="Trebuchet MS"/>
              </a:rPr>
              <a:t>Nordhordland,</a:t>
            </a:r>
            <a:r>
              <a:rPr sz="1200" spc="-70">
                <a:solidFill>
                  <a:srgbClr val="2D2D38"/>
                </a:solidFill>
                <a:latin typeface="Trebuchet MS"/>
                <a:cs typeface="Trebuchet MS"/>
              </a:rPr>
              <a:t> </a:t>
            </a:r>
            <a:r>
              <a:rPr sz="1200" spc="105">
                <a:solidFill>
                  <a:srgbClr val="2D2D38"/>
                </a:solidFill>
                <a:latin typeface="Trebuchet MS"/>
                <a:cs typeface="Trebuchet MS"/>
              </a:rPr>
              <a:t>2019</a:t>
            </a:r>
            <a:endParaRPr sz="1200">
              <a:latin typeface="Trebuchet MS"/>
              <a:cs typeface="Trebuchet MS"/>
            </a:endParaRPr>
          </a:p>
          <a:p>
            <a:pPr marL="937894" marR="4113529" indent="104775" algn="just">
              <a:lnSpc>
                <a:spcPct val="128600"/>
              </a:lnSpc>
              <a:spcBef>
                <a:spcPts val="1065"/>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5">
                <a:solidFill>
                  <a:srgbClr val="2D2D38"/>
                </a:solidFill>
                <a:latin typeface="Trebuchet MS"/>
                <a:cs typeface="Trebuchet MS"/>
              </a:rPr>
              <a:t>in  </a:t>
            </a:r>
            <a:r>
              <a:rPr sz="900" spc="-15">
                <a:solidFill>
                  <a:srgbClr val="2D2D38"/>
                </a:solidFill>
                <a:latin typeface="Trebuchet MS"/>
                <a:cs typeface="Trebuchet MS"/>
              </a:rPr>
              <a:t>I</a:t>
            </a:r>
            <a:r>
              <a:rPr sz="900" spc="20">
                <a:solidFill>
                  <a:srgbClr val="2D2D38"/>
                </a:solidFill>
                <a:latin typeface="Trebuchet MS"/>
                <a:cs typeface="Trebuchet MS"/>
              </a:rPr>
              <a:t>n</a:t>
            </a:r>
            <a:r>
              <a:rPr sz="900" spc="5">
                <a:solidFill>
                  <a:srgbClr val="2D2D38"/>
                </a:solidFill>
                <a:latin typeface="Trebuchet MS"/>
                <a:cs typeface="Trebuchet MS"/>
              </a:rPr>
              <a:t>d</a:t>
            </a:r>
            <a:r>
              <a:rPr sz="900" spc="15">
                <a:solidFill>
                  <a:srgbClr val="2D2D38"/>
                </a:solidFill>
                <a:latin typeface="Trebuchet MS"/>
                <a:cs typeface="Trebuchet MS"/>
              </a:rPr>
              <a:t>us</a:t>
            </a:r>
            <a:r>
              <a:rPr sz="900">
                <a:solidFill>
                  <a:srgbClr val="2D2D38"/>
                </a:solidFill>
                <a:latin typeface="Trebuchet MS"/>
                <a:cs typeface="Trebuchet MS"/>
              </a:rPr>
              <a:t>t</a:t>
            </a:r>
            <a:r>
              <a:rPr sz="900" spc="15">
                <a:solidFill>
                  <a:srgbClr val="2D2D38"/>
                </a:solidFill>
                <a:latin typeface="Trebuchet MS"/>
                <a:cs typeface="Trebuchet MS"/>
              </a:rPr>
              <a:t>r</a:t>
            </a:r>
            <a:r>
              <a:rPr sz="900" spc="-35">
                <a:solidFill>
                  <a:srgbClr val="2D2D38"/>
                </a:solidFill>
                <a:latin typeface="Trebuchet MS"/>
                <a:cs typeface="Trebuchet MS"/>
              </a:rPr>
              <a:t>i  </a:t>
            </a:r>
            <a:r>
              <a:rPr sz="900" spc="60">
                <a:solidFill>
                  <a:srgbClr val="2D2D38"/>
                </a:solidFill>
                <a:latin typeface="Trebuchet MS"/>
                <a:cs typeface="Trebuchet MS"/>
              </a:rPr>
              <a:t>R</a:t>
            </a:r>
            <a:r>
              <a:rPr sz="900" spc="-15">
                <a:solidFill>
                  <a:srgbClr val="2D2D38"/>
                </a:solidFill>
                <a:latin typeface="Trebuchet MS"/>
                <a:cs typeface="Trebuchet MS"/>
              </a:rPr>
              <a:t>e</a:t>
            </a:r>
            <a:r>
              <a:rPr sz="900" spc="5">
                <a:solidFill>
                  <a:srgbClr val="2D2D38"/>
                </a:solidFill>
                <a:latin typeface="Trebuchet MS"/>
                <a:cs typeface="Trebuchet MS"/>
              </a:rPr>
              <a:t>is</a:t>
            </a:r>
            <a:r>
              <a:rPr sz="900" spc="10">
                <a:solidFill>
                  <a:srgbClr val="2D2D38"/>
                </a:solidFill>
                <a:latin typeface="Trebuchet MS"/>
                <a:cs typeface="Trebuchet MS"/>
              </a:rPr>
              <a:t>e</a:t>
            </a:r>
            <a:r>
              <a:rPr sz="900" spc="-50">
                <a:solidFill>
                  <a:srgbClr val="2D2D38"/>
                </a:solidFill>
                <a:latin typeface="Trebuchet MS"/>
                <a:cs typeface="Trebuchet MS"/>
              </a:rPr>
              <a:t>l</a:t>
            </a:r>
            <a:r>
              <a:rPr sz="900" spc="-5">
                <a:solidFill>
                  <a:srgbClr val="2D2D38"/>
                </a:solidFill>
                <a:latin typeface="Trebuchet MS"/>
                <a:cs typeface="Trebuchet MS"/>
              </a:rPr>
              <a:t>iv</a:t>
            </a:r>
            <a:endParaRPr sz="900">
              <a:latin typeface="Trebuchet MS"/>
              <a:cs typeface="Trebuchet MS"/>
            </a:endParaRPr>
          </a:p>
          <a:p>
            <a:pPr marR="4113529" algn="r">
              <a:lnSpc>
                <a:spcPct val="100000"/>
              </a:lnSpc>
              <a:spcBef>
                <a:spcPts val="309"/>
              </a:spcBef>
            </a:pPr>
            <a:r>
              <a:rPr sz="900" spc="15">
                <a:solidFill>
                  <a:srgbClr val="2D2D38"/>
                </a:solidFill>
                <a:latin typeface="Trebuchet MS"/>
                <a:cs typeface="Trebuchet MS"/>
              </a:rPr>
              <a:t>Jordbruk</a:t>
            </a:r>
            <a:r>
              <a:rPr sz="900" spc="-55">
                <a:solidFill>
                  <a:srgbClr val="2D2D38"/>
                </a:solidFill>
                <a:latin typeface="Trebuchet MS"/>
                <a:cs typeface="Trebuchet MS"/>
              </a:rPr>
              <a:t> </a:t>
            </a:r>
            <a:r>
              <a:rPr sz="900" spc="30">
                <a:solidFill>
                  <a:srgbClr val="2D2D38"/>
                </a:solidFill>
                <a:latin typeface="Trebuchet MS"/>
                <a:cs typeface="Trebuchet MS"/>
              </a:rPr>
              <a:t>og</a:t>
            </a:r>
            <a:r>
              <a:rPr sz="900" spc="-55">
                <a:solidFill>
                  <a:srgbClr val="2D2D38"/>
                </a:solidFill>
                <a:latin typeface="Trebuchet MS"/>
                <a:cs typeface="Trebuchet MS"/>
              </a:rPr>
              <a:t> </a:t>
            </a:r>
            <a:r>
              <a:rPr sz="900" spc="15">
                <a:solidFill>
                  <a:srgbClr val="2D2D38"/>
                </a:solidFill>
                <a:latin typeface="Trebuchet MS"/>
                <a:cs typeface="Trebuchet MS"/>
              </a:rPr>
              <a:t>skogbruk</a:t>
            </a:r>
            <a:endParaRPr sz="900">
              <a:latin typeface="Trebuchet MS"/>
              <a:cs typeface="Trebuchet MS"/>
            </a:endParaRPr>
          </a:p>
          <a:p>
            <a:pPr marR="4113529" algn="r">
              <a:lnSpc>
                <a:spcPct val="100000"/>
              </a:lnSpc>
              <a:spcBef>
                <a:spcPts val="305"/>
              </a:spcBef>
            </a:pPr>
            <a:r>
              <a:rPr sz="900" spc="25">
                <a:solidFill>
                  <a:srgbClr val="2D2D38"/>
                </a:solidFill>
                <a:latin typeface="Trebuchet MS"/>
                <a:cs typeface="Trebuchet MS"/>
              </a:rPr>
              <a:t>Bygg,</a:t>
            </a:r>
            <a:r>
              <a:rPr sz="900" spc="-60">
                <a:solidFill>
                  <a:srgbClr val="2D2D38"/>
                </a:solidFill>
                <a:latin typeface="Trebuchet MS"/>
                <a:cs typeface="Trebuchet MS"/>
              </a:rPr>
              <a:t> </a:t>
            </a:r>
            <a:r>
              <a:rPr sz="900" spc="20">
                <a:solidFill>
                  <a:srgbClr val="2D2D38"/>
                </a:solidFill>
                <a:latin typeface="Trebuchet MS"/>
                <a:cs typeface="Trebuchet MS"/>
              </a:rPr>
              <a:t>Anlegg</a:t>
            </a:r>
            <a:r>
              <a:rPr sz="900" spc="-40">
                <a:solidFill>
                  <a:srgbClr val="2D2D38"/>
                </a:solidFill>
                <a:latin typeface="Trebuchet MS"/>
                <a:cs typeface="Trebuchet MS"/>
              </a:rPr>
              <a:t> </a:t>
            </a:r>
            <a:r>
              <a:rPr sz="900" spc="35">
                <a:solidFill>
                  <a:srgbClr val="2D2D38"/>
                </a:solidFill>
                <a:latin typeface="Trebuchet MS"/>
                <a:cs typeface="Trebuchet MS"/>
              </a:rPr>
              <a:t>og</a:t>
            </a:r>
            <a:r>
              <a:rPr sz="900" spc="-50">
                <a:solidFill>
                  <a:srgbClr val="2D2D38"/>
                </a:solidFill>
                <a:latin typeface="Trebuchet MS"/>
                <a:cs typeface="Trebuchet MS"/>
              </a:rPr>
              <a:t> </a:t>
            </a:r>
            <a:r>
              <a:rPr sz="900" spc="5">
                <a:solidFill>
                  <a:srgbClr val="2D2D38"/>
                </a:solidFill>
                <a:latin typeface="Trebuchet MS"/>
                <a:cs typeface="Trebuchet MS"/>
              </a:rPr>
              <a:t>Eiendom</a:t>
            </a:r>
            <a:endParaRPr sz="900">
              <a:latin typeface="Trebuchet MS"/>
              <a:cs typeface="Trebuchet MS"/>
            </a:endParaRPr>
          </a:p>
          <a:p>
            <a:pPr marL="505459" marR="4112895" indent="433705" algn="r">
              <a:lnSpc>
                <a:spcPct val="128600"/>
              </a:lnSpc>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30">
                <a:solidFill>
                  <a:srgbClr val="2D2D38"/>
                </a:solidFill>
                <a:latin typeface="Trebuchet MS"/>
                <a:cs typeface="Trebuchet MS"/>
              </a:rPr>
              <a:t>it</a:t>
            </a:r>
            <a:r>
              <a:rPr sz="900" spc="-10">
                <a:solidFill>
                  <a:srgbClr val="2D2D38"/>
                </a:solidFill>
                <a:latin typeface="Trebuchet MS"/>
                <a:cs typeface="Trebuchet MS"/>
              </a:rPr>
              <a:t>im  </a:t>
            </a:r>
            <a:r>
              <a:rPr sz="900" spc="20">
                <a:solidFill>
                  <a:srgbClr val="2D2D38"/>
                </a:solidFill>
                <a:latin typeface="Trebuchet MS"/>
                <a:cs typeface="Trebuchet MS"/>
              </a:rPr>
              <a:t>Bank </a:t>
            </a:r>
            <a:r>
              <a:rPr sz="900" spc="40">
                <a:solidFill>
                  <a:srgbClr val="2D2D38"/>
                </a:solidFill>
                <a:latin typeface="Trebuchet MS"/>
                <a:cs typeface="Trebuchet MS"/>
              </a:rPr>
              <a:t>og </a:t>
            </a:r>
            <a:r>
              <a:rPr sz="900" spc="10">
                <a:solidFill>
                  <a:srgbClr val="2D2D38"/>
                </a:solidFill>
                <a:latin typeface="Trebuchet MS"/>
                <a:cs typeface="Trebuchet MS"/>
              </a:rPr>
              <a:t>Finans </a:t>
            </a:r>
            <a:r>
              <a:rPr sz="900" spc="-260">
                <a:solidFill>
                  <a:srgbClr val="2D2D38"/>
                </a:solidFill>
                <a:latin typeface="Trebuchet MS"/>
                <a:cs typeface="Trebuchet MS"/>
              </a:rPr>
              <a:t> </a:t>
            </a:r>
            <a:r>
              <a:rPr sz="900" spc="5">
                <a:solidFill>
                  <a:srgbClr val="2D2D38"/>
                </a:solidFill>
                <a:latin typeface="Trebuchet MS"/>
                <a:cs typeface="Trebuchet MS"/>
              </a:rPr>
              <a:t>Varehandel </a:t>
            </a:r>
            <a:r>
              <a:rPr sz="900" spc="10">
                <a:solidFill>
                  <a:srgbClr val="2D2D38"/>
                </a:solidFill>
                <a:latin typeface="Trebuchet MS"/>
                <a:cs typeface="Trebuchet MS"/>
              </a:rPr>
              <a:t> </a:t>
            </a:r>
            <a:r>
              <a:rPr sz="900" spc="-5">
                <a:solidFill>
                  <a:srgbClr val="2D2D38"/>
                </a:solidFill>
                <a:latin typeface="Trebuchet MS"/>
                <a:cs typeface="Trebuchet MS"/>
              </a:rPr>
              <a:t>Tjenesteyting </a:t>
            </a:r>
            <a:r>
              <a:rPr sz="900">
                <a:solidFill>
                  <a:srgbClr val="2D2D38"/>
                </a:solidFill>
                <a:latin typeface="Trebuchet MS"/>
                <a:cs typeface="Trebuchet MS"/>
              </a:rPr>
              <a:t> </a:t>
            </a:r>
            <a:r>
              <a:rPr sz="900" spc="-15">
                <a:solidFill>
                  <a:srgbClr val="2D2D38"/>
                </a:solidFill>
                <a:latin typeface="Trebuchet MS"/>
                <a:cs typeface="Trebuchet MS"/>
              </a:rPr>
              <a:t>O</a:t>
            </a:r>
            <a:r>
              <a:rPr sz="900" spc="-5">
                <a:solidFill>
                  <a:srgbClr val="2D2D38"/>
                </a:solidFill>
                <a:latin typeface="Trebuchet MS"/>
                <a:cs typeface="Trebuchet MS"/>
              </a:rPr>
              <a:t>l</a:t>
            </a:r>
            <a:r>
              <a:rPr sz="900" spc="-55">
                <a:solidFill>
                  <a:srgbClr val="2D2D38"/>
                </a:solidFill>
                <a:latin typeface="Trebuchet MS"/>
                <a:cs typeface="Trebuchet MS"/>
              </a:rPr>
              <a:t>je</a:t>
            </a:r>
            <a:r>
              <a:rPr sz="900" spc="-40">
                <a:solidFill>
                  <a:srgbClr val="2D2D38"/>
                </a:solidFill>
                <a:latin typeface="Trebuchet MS"/>
                <a:cs typeface="Trebuchet MS"/>
              </a:rPr>
              <a:t> </a:t>
            </a:r>
            <a:r>
              <a:rPr sz="900" spc="15">
                <a:solidFill>
                  <a:srgbClr val="2D2D38"/>
                </a:solidFill>
                <a:latin typeface="Trebuchet MS"/>
                <a:cs typeface="Trebuchet MS"/>
              </a:rPr>
              <a:t>o</a:t>
            </a:r>
            <a:r>
              <a:rPr sz="900" spc="50">
                <a:solidFill>
                  <a:srgbClr val="2D2D38"/>
                </a:solidFill>
                <a:latin typeface="Trebuchet MS"/>
                <a:cs typeface="Trebuchet MS"/>
              </a:rPr>
              <a:t>g</a:t>
            </a:r>
            <a:r>
              <a:rPr sz="900" spc="-45">
                <a:solidFill>
                  <a:srgbClr val="2D2D38"/>
                </a:solidFill>
                <a:latin typeface="Trebuchet MS"/>
                <a:cs typeface="Trebuchet MS"/>
              </a:rPr>
              <a:t> </a:t>
            </a:r>
            <a:r>
              <a:rPr sz="900" spc="25">
                <a:solidFill>
                  <a:srgbClr val="2D2D38"/>
                </a:solidFill>
                <a:latin typeface="Trebuchet MS"/>
                <a:cs typeface="Trebuchet MS"/>
              </a:rPr>
              <a:t>g</a:t>
            </a:r>
            <a:r>
              <a:rPr sz="900" spc="35">
                <a:solidFill>
                  <a:srgbClr val="2D2D38"/>
                </a:solidFill>
                <a:latin typeface="Trebuchet MS"/>
                <a:cs typeface="Trebuchet MS"/>
              </a:rPr>
              <a:t>a</a:t>
            </a:r>
            <a:r>
              <a:rPr sz="900" spc="45">
                <a:solidFill>
                  <a:srgbClr val="2D2D38"/>
                </a:solidFill>
                <a:latin typeface="Trebuchet MS"/>
                <a:cs typeface="Trebuchet MS"/>
              </a:rPr>
              <a:t>ss  </a:t>
            </a:r>
            <a:r>
              <a:rPr sz="900" spc="20">
                <a:solidFill>
                  <a:srgbClr val="2D2D38"/>
                </a:solidFill>
                <a:latin typeface="Trebuchet MS"/>
                <a:cs typeface="Trebuchet MS"/>
              </a:rPr>
              <a:t>Fo</a:t>
            </a:r>
            <a:r>
              <a:rPr sz="900" spc="5">
                <a:solidFill>
                  <a:srgbClr val="2D2D38"/>
                </a:solidFill>
                <a:latin typeface="Trebuchet MS"/>
                <a:cs typeface="Trebuchet MS"/>
              </a:rPr>
              <a:t>r</a:t>
            </a:r>
            <a:r>
              <a:rPr sz="900" spc="20">
                <a:solidFill>
                  <a:srgbClr val="2D2D38"/>
                </a:solidFill>
                <a:latin typeface="Trebuchet MS"/>
                <a:cs typeface="Trebuchet MS"/>
              </a:rPr>
              <a:t>n</a:t>
            </a:r>
            <a:r>
              <a:rPr sz="900" spc="15">
                <a:solidFill>
                  <a:srgbClr val="2D2D38"/>
                </a:solidFill>
                <a:latin typeface="Trebuchet MS"/>
                <a:cs typeface="Trebuchet MS"/>
              </a:rPr>
              <a:t>y</a:t>
            </a:r>
            <a:r>
              <a:rPr sz="900" spc="5">
                <a:solidFill>
                  <a:srgbClr val="2D2D38"/>
                </a:solidFill>
                <a:latin typeface="Trebuchet MS"/>
                <a:cs typeface="Trebuchet MS"/>
              </a:rPr>
              <a:t>b</a:t>
            </a:r>
            <a:r>
              <a:rPr sz="900" spc="15">
                <a:solidFill>
                  <a:srgbClr val="2D2D38"/>
                </a:solidFill>
                <a:latin typeface="Trebuchet MS"/>
                <a:cs typeface="Trebuchet MS"/>
              </a:rPr>
              <a:t>ar</a:t>
            </a:r>
            <a:r>
              <a:rPr sz="900" spc="-40">
                <a:solidFill>
                  <a:srgbClr val="2D2D38"/>
                </a:solidFill>
                <a:latin typeface="Trebuchet MS"/>
                <a:cs typeface="Trebuchet MS"/>
              </a:rPr>
              <a:t> </a:t>
            </a:r>
            <a:r>
              <a:rPr sz="900" spc="-15">
                <a:solidFill>
                  <a:srgbClr val="2D2D38"/>
                </a:solidFill>
                <a:latin typeface="Trebuchet MS"/>
                <a:cs typeface="Trebuchet MS"/>
              </a:rPr>
              <a:t>e</a:t>
            </a:r>
            <a:r>
              <a:rPr sz="900" spc="20">
                <a:solidFill>
                  <a:srgbClr val="2D2D38"/>
                </a:solidFill>
                <a:latin typeface="Trebuchet MS"/>
                <a:cs typeface="Trebuchet MS"/>
              </a:rPr>
              <a:t>n</a:t>
            </a:r>
            <a:r>
              <a:rPr sz="900">
                <a:solidFill>
                  <a:srgbClr val="2D2D38"/>
                </a:solidFill>
                <a:latin typeface="Trebuchet MS"/>
                <a:cs typeface="Trebuchet MS"/>
              </a:rPr>
              <a:t>e</a:t>
            </a:r>
            <a:r>
              <a:rPr sz="900" spc="5">
                <a:solidFill>
                  <a:srgbClr val="2D2D38"/>
                </a:solidFill>
                <a:latin typeface="Trebuchet MS"/>
                <a:cs typeface="Trebuchet MS"/>
              </a:rPr>
              <a:t>r</a:t>
            </a:r>
            <a:r>
              <a:rPr sz="900">
                <a:solidFill>
                  <a:srgbClr val="2D2D38"/>
                </a:solidFill>
                <a:latin typeface="Trebuchet MS"/>
                <a:cs typeface="Trebuchet MS"/>
              </a:rPr>
              <a:t>gi  Medienæringen</a:t>
            </a:r>
            <a:endParaRPr sz="900">
              <a:latin typeface="Trebuchet MS"/>
              <a:cs typeface="Trebuchet MS"/>
            </a:endParaRPr>
          </a:p>
          <a:p>
            <a:pPr marL="1369060">
              <a:lnSpc>
                <a:spcPct val="100000"/>
              </a:lnSpc>
              <a:spcBef>
                <a:spcPts val="775"/>
              </a:spcBef>
              <a:tabLst>
                <a:tab pos="1758314" algn="l"/>
                <a:tab pos="2113280" algn="l"/>
                <a:tab pos="2502535" algn="l"/>
                <a:tab pos="2892425" algn="l"/>
                <a:tab pos="3281679" algn="l"/>
                <a:tab pos="3671570" algn="l"/>
                <a:tab pos="4061460" algn="l"/>
                <a:tab pos="4451350" algn="l"/>
                <a:tab pos="4841240" algn="l"/>
                <a:tab pos="5230495" algn="l"/>
              </a:tabLst>
            </a:pPr>
            <a:r>
              <a:rPr sz="900" spc="50">
                <a:solidFill>
                  <a:srgbClr val="2D2D38"/>
                </a:solidFill>
                <a:latin typeface="Trebuchet MS"/>
                <a:cs typeface="Trebuchet MS"/>
              </a:rPr>
              <a:t>0</a:t>
            </a:r>
            <a:r>
              <a:rPr sz="900" spc="55">
                <a:solidFill>
                  <a:srgbClr val="2D2D38"/>
                </a:solidFill>
                <a:latin typeface="Trebuchet MS"/>
                <a:cs typeface="Trebuchet MS"/>
              </a:rPr>
              <a:t>%</a:t>
            </a:r>
            <a:r>
              <a:rPr sz="900">
                <a:solidFill>
                  <a:srgbClr val="2D2D38"/>
                </a:solidFill>
                <a:latin typeface="Trebuchet MS"/>
                <a:cs typeface="Trebuchet MS"/>
              </a:rPr>
              <a:t>	</a:t>
            </a:r>
            <a:r>
              <a:rPr sz="900" spc="50">
                <a:solidFill>
                  <a:srgbClr val="2D2D38"/>
                </a:solidFill>
                <a:latin typeface="Trebuchet MS"/>
                <a:cs typeface="Trebuchet MS"/>
              </a:rPr>
              <a:t>5</a:t>
            </a:r>
            <a:r>
              <a:rPr sz="900" spc="5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1</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1</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2</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2</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3</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3</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4</a:t>
            </a:r>
            <a:r>
              <a:rPr sz="900" spc="75">
                <a:solidFill>
                  <a:srgbClr val="2D2D38"/>
                </a:solidFill>
                <a:latin typeface="Trebuchet MS"/>
                <a:cs typeface="Trebuchet MS"/>
              </a:rPr>
              <a:t>0</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4</a:t>
            </a:r>
            <a:r>
              <a:rPr sz="900" spc="75">
                <a:solidFill>
                  <a:srgbClr val="2D2D38"/>
                </a:solidFill>
                <a:latin typeface="Trebuchet MS"/>
                <a:cs typeface="Trebuchet MS"/>
              </a:rPr>
              <a:t>5</a:t>
            </a:r>
            <a:r>
              <a:rPr sz="900" spc="15">
                <a:solidFill>
                  <a:srgbClr val="2D2D38"/>
                </a:solidFill>
                <a:latin typeface="Trebuchet MS"/>
                <a:cs typeface="Trebuchet MS"/>
              </a:rPr>
              <a:t>%</a:t>
            </a:r>
            <a:r>
              <a:rPr sz="900">
                <a:solidFill>
                  <a:srgbClr val="2D2D38"/>
                </a:solidFill>
                <a:latin typeface="Trebuchet MS"/>
                <a:cs typeface="Trebuchet MS"/>
              </a:rPr>
              <a:t>	</a:t>
            </a:r>
            <a:r>
              <a:rPr sz="900" spc="90">
                <a:solidFill>
                  <a:srgbClr val="2D2D38"/>
                </a:solidFill>
                <a:latin typeface="Trebuchet MS"/>
                <a:cs typeface="Trebuchet MS"/>
              </a:rPr>
              <a:t>5</a:t>
            </a:r>
            <a:r>
              <a:rPr sz="900" spc="75">
                <a:solidFill>
                  <a:srgbClr val="2D2D38"/>
                </a:solidFill>
                <a:latin typeface="Trebuchet MS"/>
                <a:cs typeface="Trebuchet MS"/>
              </a:rPr>
              <a:t>0</a:t>
            </a:r>
            <a:r>
              <a:rPr sz="900" spc="15">
                <a:solidFill>
                  <a:srgbClr val="2D2D38"/>
                </a:solidFill>
                <a:latin typeface="Trebuchet MS"/>
                <a:cs typeface="Trebuchet MS"/>
              </a:rPr>
              <a:t>%</a:t>
            </a:r>
            <a:endParaRPr sz="900">
              <a:latin typeface="Trebuchet MS"/>
              <a:cs typeface="Trebuchet MS"/>
            </a:endParaRPr>
          </a:p>
        </p:txBody>
      </p:sp>
      <p:grpSp>
        <p:nvGrpSpPr>
          <p:cNvPr id="26" name="object 26"/>
          <p:cNvGrpSpPr/>
          <p:nvPr/>
        </p:nvGrpSpPr>
        <p:grpSpPr>
          <a:xfrm>
            <a:off x="7321295" y="601980"/>
            <a:ext cx="3279775" cy="2042160"/>
            <a:chOff x="7321295" y="601980"/>
            <a:chExt cx="3279775" cy="2042160"/>
          </a:xfrm>
        </p:grpSpPr>
        <p:sp>
          <p:nvSpPr>
            <p:cNvPr id="27" name="object 27"/>
            <p:cNvSpPr/>
            <p:nvPr/>
          </p:nvSpPr>
          <p:spPr>
            <a:xfrm>
              <a:off x="8159495" y="912876"/>
              <a:ext cx="833755" cy="1731645"/>
            </a:xfrm>
            <a:custGeom>
              <a:avLst/>
              <a:gdLst/>
              <a:ahLst/>
              <a:cxnLst/>
              <a:rect l="l" t="t" r="r" b="b"/>
              <a:pathLst>
                <a:path w="833754" h="1731645">
                  <a:moveTo>
                    <a:pt x="0" y="185927"/>
                  </a:moveTo>
                  <a:lnTo>
                    <a:pt x="0" y="1731264"/>
                  </a:lnTo>
                </a:path>
                <a:path w="833754" h="1731645">
                  <a:moveTo>
                    <a:pt x="0" y="0"/>
                  </a:moveTo>
                  <a:lnTo>
                    <a:pt x="0" y="120396"/>
                  </a:lnTo>
                </a:path>
                <a:path w="833754" h="1731645">
                  <a:moveTo>
                    <a:pt x="833627" y="185927"/>
                  </a:moveTo>
                  <a:lnTo>
                    <a:pt x="833627" y="1731264"/>
                  </a:lnTo>
                </a:path>
                <a:path w="833754" h="1731645">
                  <a:moveTo>
                    <a:pt x="833627" y="0"/>
                  </a:moveTo>
                  <a:lnTo>
                    <a:pt x="833627" y="120396"/>
                  </a:lnTo>
                </a:path>
              </a:pathLst>
            </a:custGeom>
            <a:ln w="9144">
              <a:solidFill>
                <a:srgbClr val="F1F1F1"/>
              </a:solidFill>
            </a:ln>
          </p:spPr>
          <p:txBody>
            <a:bodyPr wrap="square" lIns="0" tIns="0" rIns="0" bIns="0" rtlCol="0"/>
            <a:lstStyle/>
            <a:p>
              <a:endParaRPr/>
            </a:p>
          </p:txBody>
        </p:sp>
        <p:sp>
          <p:nvSpPr>
            <p:cNvPr id="28" name="object 28"/>
            <p:cNvSpPr/>
            <p:nvPr/>
          </p:nvSpPr>
          <p:spPr>
            <a:xfrm>
              <a:off x="7325867" y="1033272"/>
              <a:ext cx="1892935" cy="66040"/>
            </a:xfrm>
            <a:custGeom>
              <a:avLst/>
              <a:gdLst/>
              <a:ahLst/>
              <a:cxnLst/>
              <a:rect l="l" t="t" r="r" b="b"/>
              <a:pathLst>
                <a:path w="1892934" h="66040">
                  <a:moveTo>
                    <a:pt x="1892807" y="0"/>
                  </a:moveTo>
                  <a:lnTo>
                    <a:pt x="0" y="0"/>
                  </a:lnTo>
                  <a:lnTo>
                    <a:pt x="0" y="65531"/>
                  </a:lnTo>
                  <a:lnTo>
                    <a:pt x="1892807" y="65531"/>
                  </a:lnTo>
                  <a:lnTo>
                    <a:pt x="1892807" y="0"/>
                  </a:lnTo>
                  <a:close/>
                </a:path>
              </a:pathLst>
            </a:custGeom>
            <a:solidFill>
              <a:srgbClr val="0C4671"/>
            </a:solidFill>
          </p:spPr>
          <p:txBody>
            <a:bodyPr wrap="square" lIns="0" tIns="0" rIns="0" bIns="0" rtlCol="0"/>
            <a:lstStyle/>
            <a:p>
              <a:endParaRPr/>
            </a:p>
          </p:txBody>
        </p:sp>
        <p:sp>
          <p:nvSpPr>
            <p:cNvPr id="29" name="object 29"/>
            <p:cNvSpPr/>
            <p:nvPr/>
          </p:nvSpPr>
          <p:spPr>
            <a:xfrm>
              <a:off x="8159495" y="726948"/>
              <a:ext cx="833755" cy="120650"/>
            </a:xfrm>
            <a:custGeom>
              <a:avLst/>
              <a:gdLst/>
              <a:ahLst/>
              <a:cxnLst/>
              <a:rect l="l" t="t" r="r" b="b"/>
              <a:pathLst>
                <a:path w="833754" h="120650">
                  <a:moveTo>
                    <a:pt x="0" y="0"/>
                  </a:moveTo>
                  <a:lnTo>
                    <a:pt x="0" y="120396"/>
                  </a:lnTo>
                </a:path>
                <a:path w="833754" h="120650">
                  <a:moveTo>
                    <a:pt x="833627" y="0"/>
                  </a:moveTo>
                  <a:lnTo>
                    <a:pt x="833627" y="120396"/>
                  </a:lnTo>
                </a:path>
              </a:pathLst>
            </a:custGeom>
            <a:ln w="9144">
              <a:solidFill>
                <a:srgbClr val="F1F1F1"/>
              </a:solidFill>
            </a:ln>
          </p:spPr>
          <p:txBody>
            <a:bodyPr wrap="square" lIns="0" tIns="0" rIns="0" bIns="0" rtlCol="0"/>
            <a:lstStyle/>
            <a:p>
              <a:endParaRPr/>
            </a:p>
          </p:txBody>
        </p:sp>
        <p:sp>
          <p:nvSpPr>
            <p:cNvPr id="30" name="object 30"/>
            <p:cNvSpPr/>
            <p:nvPr/>
          </p:nvSpPr>
          <p:spPr>
            <a:xfrm>
              <a:off x="7325867" y="847344"/>
              <a:ext cx="2173605" cy="66040"/>
            </a:xfrm>
            <a:custGeom>
              <a:avLst/>
              <a:gdLst/>
              <a:ahLst/>
              <a:cxnLst/>
              <a:rect l="l" t="t" r="r" b="b"/>
              <a:pathLst>
                <a:path w="2173604" h="66040">
                  <a:moveTo>
                    <a:pt x="2173224" y="0"/>
                  </a:moveTo>
                  <a:lnTo>
                    <a:pt x="0" y="0"/>
                  </a:lnTo>
                  <a:lnTo>
                    <a:pt x="0" y="65531"/>
                  </a:lnTo>
                  <a:lnTo>
                    <a:pt x="2173224" y="65531"/>
                  </a:lnTo>
                  <a:lnTo>
                    <a:pt x="2173224" y="0"/>
                  </a:lnTo>
                  <a:close/>
                </a:path>
              </a:pathLst>
            </a:custGeom>
            <a:solidFill>
              <a:srgbClr val="0C4671"/>
            </a:solidFill>
          </p:spPr>
          <p:txBody>
            <a:bodyPr wrap="square" lIns="0" tIns="0" rIns="0" bIns="0" rtlCol="0"/>
            <a:lstStyle/>
            <a:p>
              <a:endParaRPr/>
            </a:p>
          </p:txBody>
        </p:sp>
        <p:sp>
          <p:nvSpPr>
            <p:cNvPr id="31" name="object 31"/>
            <p:cNvSpPr/>
            <p:nvPr/>
          </p:nvSpPr>
          <p:spPr>
            <a:xfrm>
              <a:off x="8159495" y="601980"/>
              <a:ext cx="1667510" cy="2042160"/>
            </a:xfrm>
            <a:custGeom>
              <a:avLst/>
              <a:gdLst/>
              <a:ahLst/>
              <a:cxnLst/>
              <a:rect l="l" t="t" r="r" b="b"/>
              <a:pathLst>
                <a:path w="1667509" h="2042160">
                  <a:moveTo>
                    <a:pt x="0" y="0"/>
                  </a:moveTo>
                  <a:lnTo>
                    <a:pt x="0" y="59436"/>
                  </a:lnTo>
                </a:path>
                <a:path w="1667509" h="2042160">
                  <a:moveTo>
                    <a:pt x="833627" y="0"/>
                  </a:moveTo>
                  <a:lnTo>
                    <a:pt x="833627" y="59436"/>
                  </a:lnTo>
                </a:path>
                <a:path w="1667509" h="2042160">
                  <a:moveTo>
                    <a:pt x="1667255" y="124968"/>
                  </a:moveTo>
                  <a:lnTo>
                    <a:pt x="1667255" y="2042160"/>
                  </a:lnTo>
                </a:path>
                <a:path w="1667509" h="2042160">
                  <a:moveTo>
                    <a:pt x="1667255" y="0"/>
                  </a:moveTo>
                  <a:lnTo>
                    <a:pt x="1667255" y="59436"/>
                  </a:lnTo>
                </a:path>
              </a:pathLst>
            </a:custGeom>
            <a:ln w="9144">
              <a:solidFill>
                <a:srgbClr val="F1F1F1"/>
              </a:solidFill>
            </a:ln>
          </p:spPr>
          <p:txBody>
            <a:bodyPr wrap="square" lIns="0" tIns="0" rIns="0" bIns="0" rtlCol="0"/>
            <a:lstStyle/>
            <a:p>
              <a:endParaRPr/>
            </a:p>
          </p:txBody>
        </p:sp>
        <p:sp>
          <p:nvSpPr>
            <p:cNvPr id="32" name="object 32"/>
            <p:cNvSpPr/>
            <p:nvPr/>
          </p:nvSpPr>
          <p:spPr>
            <a:xfrm>
              <a:off x="7325868" y="661415"/>
              <a:ext cx="3275329" cy="1923414"/>
            </a:xfrm>
            <a:custGeom>
              <a:avLst/>
              <a:gdLst/>
              <a:ahLst/>
              <a:cxnLst/>
              <a:rect l="l" t="t" r="r" b="b"/>
              <a:pathLst>
                <a:path w="3275329" h="1923414">
                  <a:moveTo>
                    <a:pt x="4572" y="1856232"/>
                  </a:moveTo>
                  <a:lnTo>
                    <a:pt x="0" y="1856232"/>
                  </a:lnTo>
                  <a:lnTo>
                    <a:pt x="0" y="1923288"/>
                  </a:lnTo>
                  <a:lnTo>
                    <a:pt x="4572" y="1923288"/>
                  </a:lnTo>
                  <a:lnTo>
                    <a:pt x="4572" y="1856232"/>
                  </a:lnTo>
                  <a:close/>
                </a:path>
                <a:path w="3275329" h="1923414">
                  <a:moveTo>
                    <a:pt x="96012" y="1671828"/>
                  </a:moveTo>
                  <a:lnTo>
                    <a:pt x="0" y="1671828"/>
                  </a:lnTo>
                  <a:lnTo>
                    <a:pt x="0" y="1737360"/>
                  </a:lnTo>
                  <a:lnTo>
                    <a:pt x="96012" y="1737360"/>
                  </a:lnTo>
                  <a:lnTo>
                    <a:pt x="96012" y="1671828"/>
                  </a:lnTo>
                  <a:close/>
                </a:path>
                <a:path w="3275329" h="1923414">
                  <a:moveTo>
                    <a:pt x="208788" y="1485900"/>
                  </a:moveTo>
                  <a:lnTo>
                    <a:pt x="0" y="1485900"/>
                  </a:lnTo>
                  <a:lnTo>
                    <a:pt x="0" y="1551432"/>
                  </a:lnTo>
                  <a:lnTo>
                    <a:pt x="208788" y="1551432"/>
                  </a:lnTo>
                  <a:lnTo>
                    <a:pt x="208788" y="1485900"/>
                  </a:lnTo>
                  <a:close/>
                </a:path>
                <a:path w="3275329" h="1923414">
                  <a:moveTo>
                    <a:pt x="307848" y="1299972"/>
                  </a:moveTo>
                  <a:lnTo>
                    <a:pt x="0" y="1299972"/>
                  </a:lnTo>
                  <a:lnTo>
                    <a:pt x="0" y="1365504"/>
                  </a:lnTo>
                  <a:lnTo>
                    <a:pt x="307848" y="1365504"/>
                  </a:lnTo>
                  <a:lnTo>
                    <a:pt x="307848" y="1299972"/>
                  </a:lnTo>
                  <a:close/>
                </a:path>
                <a:path w="3275329" h="1923414">
                  <a:moveTo>
                    <a:pt x="370332" y="1114044"/>
                  </a:moveTo>
                  <a:lnTo>
                    <a:pt x="0" y="1114044"/>
                  </a:lnTo>
                  <a:lnTo>
                    <a:pt x="0" y="1179576"/>
                  </a:lnTo>
                  <a:lnTo>
                    <a:pt x="370332" y="1179576"/>
                  </a:lnTo>
                  <a:lnTo>
                    <a:pt x="370332" y="1114044"/>
                  </a:lnTo>
                  <a:close/>
                </a:path>
                <a:path w="3275329" h="1923414">
                  <a:moveTo>
                    <a:pt x="414528" y="928116"/>
                  </a:moveTo>
                  <a:lnTo>
                    <a:pt x="0" y="928116"/>
                  </a:lnTo>
                  <a:lnTo>
                    <a:pt x="0" y="995172"/>
                  </a:lnTo>
                  <a:lnTo>
                    <a:pt x="414528" y="995172"/>
                  </a:lnTo>
                  <a:lnTo>
                    <a:pt x="414528" y="928116"/>
                  </a:lnTo>
                  <a:close/>
                </a:path>
                <a:path w="3275329" h="1923414">
                  <a:moveTo>
                    <a:pt x="644652" y="742188"/>
                  </a:moveTo>
                  <a:lnTo>
                    <a:pt x="0" y="742188"/>
                  </a:lnTo>
                  <a:lnTo>
                    <a:pt x="0" y="809244"/>
                  </a:lnTo>
                  <a:lnTo>
                    <a:pt x="644652" y="809244"/>
                  </a:lnTo>
                  <a:lnTo>
                    <a:pt x="644652" y="742188"/>
                  </a:lnTo>
                  <a:close/>
                </a:path>
                <a:path w="3275329" h="1923414">
                  <a:moveTo>
                    <a:pt x="760476" y="557784"/>
                  </a:moveTo>
                  <a:lnTo>
                    <a:pt x="0" y="557784"/>
                  </a:lnTo>
                  <a:lnTo>
                    <a:pt x="0" y="623316"/>
                  </a:lnTo>
                  <a:lnTo>
                    <a:pt x="760476" y="623316"/>
                  </a:lnTo>
                  <a:lnTo>
                    <a:pt x="760476" y="557784"/>
                  </a:lnTo>
                  <a:close/>
                </a:path>
                <a:path w="3275329" h="1923414">
                  <a:moveTo>
                    <a:pt x="3275076" y="0"/>
                  </a:moveTo>
                  <a:lnTo>
                    <a:pt x="0" y="0"/>
                  </a:lnTo>
                  <a:lnTo>
                    <a:pt x="0" y="65532"/>
                  </a:lnTo>
                  <a:lnTo>
                    <a:pt x="3275076" y="65532"/>
                  </a:lnTo>
                  <a:lnTo>
                    <a:pt x="3275076" y="0"/>
                  </a:lnTo>
                  <a:close/>
                </a:path>
              </a:pathLst>
            </a:custGeom>
            <a:solidFill>
              <a:srgbClr val="0C4671"/>
            </a:solidFill>
          </p:spPr>
          <p:txBody>
            <a:bodyPr wrap="square" lIns="0" tIns="0" rIns="0" bIns="0" rtlCol="0"/>
            <a:lstStyle/>
            <a:p>
              <a:endParaRPr/>
            </a:p>
          </p:txBody>
        </p:sp>
        <p:sp>
          <p:nvSpPr>
            <p:cNvPr id="33" name="object 33"/>
            <p:cNvSpPr/>
            <p:nvPr/>
          </p:nvSpPr>
          <p:spPr>
            <a:xfrm>
              <a:off x="7325867" y="601980"/>
              <a:ext cx="0" cy="2042160"/>
            </a:xfrm>
            <a:custGeom>
              <a:avLst/>
              <a:gdLst/>
              <a:ahLst/>
              <a:cxnLst/>
              <a:rect l="l" t="t" r="r" b="b"/>
              <a:pathLst>
                <a:path h="2042160">
                  <a:moveTo>
                    <a:pt x="0" y="2042160"/>
                  </a:moveTo>
                  <a:lnTo>
                    <a:pt x="0" y="0"/>
                  </a:lnTo>
                </a:path>
              </a:pathLst>
            </a:custGeom>
            <a:ln w="9144">
              <a:solidFill>
                <a:srgbClr val="DDDDE2"/>
              </a:solidFill>
            </a:ln>
          </p:spPr>
          <p:txBody>
            <a:bodyPr wrap="square" lIns="0" tIns="0" rIns="0" bIns="0" rtlCol="0"/>
            <a:lstStyle/>
            <a:p>
              <a:endParaRPr/>
            </a:p>
          </p:txBody>
        </p:sp>
      </p:grpSp>
      <p:sp>
        <p:nvSpPr>
          <p:cNvPr id="34" name="object 34"/>
          <p:cNvSpPr/>
          <p:nvPr/>
        </p:nvSpPr>
        <p:spPr>
          <a:xfrm>
            <a:off x="10658856" y="601980"/>
            <a:ext cx="0" cy="2042160"/>
          </a:xfrm>
          <a:custGeom>
            <a:avLst/>
            <a:gdLst/>
            <a:ahLst/>
            <a:cxnLst/>
            <a:rect l="l" t="t" r="r" b="b"/>
            <a:pathLst>
              <a:path h="2042160">
                <a:moveTo>
                  <a:pt x="0" y="0"/>
                </a:moveTo>
                <a:lnTo>
                  <a:pt x="0" y="2042160"/>
                </a:lnTo>
              </a:path>
            </a:pathLst>
          </a:custGeom>
          <a:ln w="9144">
            <a:solidFill>
              <a:srgbClr val="F1F1F1"/>
            </a:solidFill>
          </a:ln>
        </p:spPr>
        <p:txBody>
          <a:bodyPr wrap="square" lIns="0" tIns="0" rIns="0" bIns="0" rtlCol="0"/>
          <a:lstStyle/>
          <a:p>
            <a:endParaRPr/>
          </a:p>
        </p:txBody>
      </p:sp>
      <p:sp>
        <p:nvSpPr>
          <p:cNvPr id="35" name="object 35"/>
          <p:cNvSpPr/>
          <p:nvPr/>
        </p:nvSpPr>
        <p:spPr>
          <a:xfrm>
            <a:off x="11492483" y="601980"/>
            <a:ext cx="0" cy="2042160"/>
          </a:xfrm>
          <a:custGeom>
            <a:avLst/>
            <a:gdLst/>
            <a:ahLst/>
            <a:cxnLst/>
            <a:rect l="l" t="t" r="r" b="b"/>
            <a:pathLst>
              <a:path h="2042160">
                <a:moveTo>
                  <a:pt x="0" y="0"/>
                </a:moveTo>
                <a:lnTo>
                  <a:pt x="0" y="2042160"/>
                </a:lnTo>
              </a:path>
            </a:pathLst>
          </a:custGeom>
          <a:ln w="9144">
            <a:solidFill>
              <a:srgbClr val="F1F1F1"/>
            </a:solidFill>
          </a:ln>
        </p:spPr>
        <p:txBody>
          <a:bodyPr wrap="square" lIns="0" tIns="0" rIns="0" bIns="0" rtlCol="0"/>
          <a:lstStyle/>
          <a:p>
            <a:endParaRPr/>
          </a:p>
        </p:txBody>
      </p:sp>
      <p:sp>
        <p:nvSpPr>
          <p:cNvPr id="36" name="object 36"/>
          <p:cNvSpPr txBox="1"/>
          <p:nvPr/>
        </p:nvSpPr>
        <p:spPr>
          <a:xfrm>
            <a:off x="7279005" y="2700654"/>
            <a:ext cx="96520" cy="162560"/>
          </a:xfrm>
          <a:prstGeom prst="rect">
            <a:avLst/>
          </a:prstGeom>
        </p:spPr>
        <p:txBody>
          <a:bodyPr vert="horz" wrap="square" lIns="0" tIns="12700" rIns="0" bIns="0" rtlCol="0">
            <a:spAutoFit/>
          </a:bodyPr>
          <a:lstStyle/>
          <a:p>
            <a:pPr marL="12700">
              <a:lnSpc>
                <a:spcPct val="100000"/>
              </a:lnSpc>
              <a:spcBef>
                <a:spcPts val="100"/>
              </a:spcBef>
            </a:pPr>
            <a:r>
              <a:rPr sz="900" spc="85">
                <a:solidFill>
                  <a:srgbClr val="2D2D38"/>
                </a:solidFill>
                <a:latin typeface="Trebuchet MS"/>
                <a:cs typeface="Trebuchet MS"/>
              </a:rPr>
              <a:t>0</a:t>
            </a:r>
            <a:endParaRPr sz="900">
              <a:latin typeface="Trebuchet MS"/>
              <a:cs typeface="Trebuchet MS"/>
            </a:endParaRPr>
          </a:p>
        </p:txBody>
      </p:sp>
      <p:sp>
        <p:nvSpPr>
          <p:cNvPr id="37" name="object 37"/>
          <p:cNvSpPr txBox="1"/>
          <p:nvPr/>
        </p:nvSpPr>
        <p:spPr>
          <a:xfrm>
            <a:off x="8041640"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1</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38" name="object 38"/>
          <p:cNvSpPr txBox="1"/>
          <p:nvPr/>
        </p:nvSpPr>
        <p:spPr>
          <a:xfrm>
            <a:off x="8875014" y="2666571"/>
            <a:ext cx="701040" cy="386715"/>
          </a:xfrm>
          <a:prstGeom prst="rect">
            <a:avLst/>
          </a:prstGeom>
        </p:spPr>
        <p:txBody>
          <a:bodyPr vert="horz" wrap="square" lIns="0" tIns="46355" rIns="0" bIns="0" rtlCol="0">
            <a:spAutoFit/>
          </a:bodyPr>
          <a:lstStyle/>
          <a:p>
            <a:pPr marL="12700">
              <a:lnSpc>
                <a:spcPct val="100000"/>
              </a:lnSpc>
              <a:spcBef>
                <a:spcPts val="365"/>
              </a:spcBef>
            </a:pPr>
            <a:r>
              <a:rPr sz="900" spc="80">
                <a:solidFill>
                  <a:srgbClr val="2D2D38"/>
                </a:solidFill>
                <a:latin typeface="Trebuchet MS"/>
                <a:cs typeface="Trebuchet MS"/>
              </a:rPr>
              <a:t>200</a:t>
            </a:r>
            <a:endParaRPr sz="900">
              <a:latin typeface="Trebuchet MS"/>
              <a:cs typeface="Trebuchet MS"/>
            </a:endParaRPr>
          </a:p>
          <a:p>
            <a:pPr marL="197485">
              <a:lnSpc>
                <a:spcPct val="100000"/>
              </a:lnSpc>
              <a:spcBef>
                <a:spcPts val="295"/>
              </a:spcBef>
            </a:pPr>
            <a:r>
              <a:rPr sz="1000" spc="65">
                <a:solidFill>
                  <a:srgbClr val="2D2D38"/>
                </a:solidFill>
                <a:latin typeface="Trebuchet MS"/>
                <a:cs typeface="Trebuchet MS"/>
              </a:rPr>
              <a:t>M</a:t>
            </a:r>
            <a:r>
              <a:rPr sz="1000" spc="-45">
                <a:solidFill>
                  <a:srgbClr val="2D2D38"/>
                </a:solidFill>
                <a:latin typeface="Trebuchet MS"/>
                <a:cs typeface="Trebuchet MS"/>
              </a:rPr>
              <a:t>illi</a:t>
            </a:r>
            <a:r>
              <a:rPr sz="1000" spc="10">
                <a:solidFill>
                  <a:srgbClr val="2D2D38"/>
                </a:solidFill>
                <a:latin typeface="Trebuchet MS"/>
                <a:cs typeface="Trebuchet MS"/>
              </a:rPr>
              <a:t>oner</a:t>
            </a:r>
            <a:endParaRPr sz="1000">
              <a:latin typeface="Trebuchet MS"/>
              <a:cs typeface="Trebuchet MS"/>
            </a:endParaRPr>
          </a:p>
        </p:txBody>
      </p:sp>
      <p:sp>
        <p:nvSpPr>
          <p:cNvPr id="39" name="object 39"/>
          <p:cNvSpPr txBox="1"/>
          <p:nvPr/>
        </p:nvSpPr>
        <p:spPr>
          <a:xfrm>
            <a:off x="9708260"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3</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0" name="object 40"/>
          <p:cNvSpPr txBox="1"/>
          <p:nvPr/>
        </p:nvSpPr>
        <p:spPr>
          <a:xfrm>
            <a:off x="10541634"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4</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1" name="object 41"/>
          <p:cNvSpPr txBox="1"/>
          <p:nvPr/>
        </p:nvSpPr>
        <p:spPr>
          <a:xfrm>
            <a:off x="11374881" y="2700654"/>
            <a:ext cx="238125" cy="162560"/>
          </a:xfrm>
          <a:prstGeom prst="rect">
            <a:avLst/>
          </a:prstGeom>
        </p:spPr>
        <p:txBody>
          <a:bodyPr vert="horz" wrap="square" lIns="0" tIns="12700" rIns="0" bIns="0" rtlCol="0">
            <a:spAutoFit/>
          </a:bodyPr>
          <a:lstStyle/>
          <a:p>
            <a:pPr marL="12700">
              <a:lnSpc>
                <a:spcPct val="100000"/>
              </a:lnSpc>
              <a:spcBef>
                <a:spcPts val="100"/>
              </a:spcBef>
            </a:pPr>
            <a:r>
              <a:rPr sz="900" spc="90">
                <a:solidFill>
                  <a:srgbClr val="2D2D38"/>
                </a:solidFill>
                <a:latin typeface="Trebuchet MS"/>
                <a:cs typeface="Trebuchet MS"/>
              </a:rPr>
              <a:t>5</a:t>
            </a:r>
            <a:r>
              <a:rPr sz="900" spc="75">
                <a:solidFill>
                  <a:srgbClr val="2D2D38"/>
                </a:solidFill>
                <a:latin typeface="Trebuchet MS"/>
                <a:cs typeface="Trebuchet MS"/>
              </a:rPr>
              <a:t>0</a:t>
            </a:r>
            <a:r>
              <a:rPr sz="900" spc="85">
                <a:solidFill>
                  <a:srgbClr val="2D2D38"/>
                </a:solidFill>
                <a:latin typeface="Trebuchet MS"/>
                <a:cs typeface="Trebuchet MS"/>
              </a:rPr>
              <a:t>0</a:t>
            </a:r>
            <a:endParaRPr sz="900">
              <a:latin typeface="Trebuchet MS"/>
              <a:cs typeface="Trebuchet MS"/>
            </a:endParaRPr>
          </a:p>
        </p:txBody>
      </p:sp>
      <p:sp>
        <p:nvSpPr>
          <p:cNvPr id="42" name="object 42"/>
          <p:cNvSpPr txBox="1"/>
          <p:nvPr/>
        </p:nvSpPr>
        <p:spPr>
          <a:xfrm>
            <a:off x="6380479" y="554736"/>
            <a:ext cx="935990" cy="2068195"/>
          </a:xfrm>
          <a:prstGeom prst="rect">
            <a:avLst/>
          </a:prstGeom>
        </p:spPr>
        <p:txBody>
          <a:bodyPr vert="horz" wrap="square" lIns="0" tIns="12700" rIns="0" bIns="0" rtlCol="0">
            <a:spAutoFit/>
          </a:bodyPr>
          <a:lstStyle/>
          <a:p>
            <a:pPr marL="445134" marR="86995" indent="103505">
              <a:lnSpc>
                <a:spcPct val="135400"/>
              </a:lnSpc>
              <a:spcBef>
                <a:spcPts val="100"/>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5">
                <a:solidFill>
                  <a:srgbClr val="2D2D38"/>
                </a:solidFill>
                <a:latin typeface="Trebuchet MS"/>
                <a:cs typeface="Trebuchet MS"/>
              </a:rPr>
              <a:t>in  </a:t>
            </a:r>
            <a:r>
              <a:rPr sz="900" spc="-15">
                <a:solidFill>
                  <a:srgbClr val="2D2D38"/>
                </a:solidFill>
                <a:latin typeface="Trebuchet MS"/>
                <a:cs typeface="Trebuchet MS"/>
              </a:rPr>
              <a:t>I</a:t>
            </a:r>
            <a:r>
              <a:rPr sz="900" spc="20">
                <a:solidFill>
                  <a:srgbClr val="2D2D38"/>
                </a:solidFill>
                <a:latin typeface="Trebuchet MS"/>
                <a:cs typeface="Trebuchet MS"/>
              </a:rPr>
              <a:t>n</a:t>
            </a:r>
            <a:r>
              <a:rPr sz="900" spc="5">
                <a:solidFill>
                  <a:srgbClr val="2D2D38"/>
                </a:solidFill>
                <a:latin typeface="Trebuchet MS"/>
                <a:cs typeface="Trebuchet MS"/>
              </a:rPr>
              <a:t>d</a:t>
            </a:r>
            <a:r>
              <a:rPr sz="900" spc="15">
                <a:solidFill>
                  <a:srgbClr val="2D2D38"/>
                </a:solidFill>
                <a:latin typeface="Trebuchet MS"/>
                <a:cs typeface="Trebuchet MS"/>
              </a:rPr>
              <a:t>us</a:t>
            </a:r>
            <a:r>
              <a:rPr sz="900">
                <a:solidFill>
                  <a:srgbClr val="2D2D38"/>
                </a:solidFill>
                <a:latin typeface="Trebuchet MS"/>
                <a:cs typeface="Trebuchet MS"/>
              </a:rPr>
              <a:t>t</a:t>
            </a:r>
            <a:r>
              <a:rPr sz="900" spc="15">
                <a:solidFill>
                  <a:srgbClr val="2D2D38"/>
                </a:solidFill>
                <a:latin typeface="Trebuchet MS"/>
                <a:cs typeface="Trebuchet MS"/>
              </a:rPr>
              <a:t>r</a:t>
            </a:r>
            <a:r>
              <a:rPr sz="900" spc="-35">
                <a:solidFill>
                  <a:srgbClr val="2D2D38"/>
                </a:solidFill>
                <a:latin typeface="Trebuchet MS"/>
                <a:cs typeface="Trebuchet MS"/>
              </a:rPr>
              <a:t>i</a:t>
            </a:r>
            <a:endParaRPr sz="900">
              <a:latin typeface="Trebuchet MS"/>
              <a:cs typeface="Trebuchet MS"/>
            </a:endParaRPr>
          </a:p>
          <a:p>
            <a:pPr marL="155575">
              <a:lnSpc>
                <a:spcPct val="100000"/>
              </a:lnSpc>
              <a:spcBef>
                <a:spcPts val="380"/>
              </a:spcBef>
            </a:pPr>
            <a:r>
              <a:rPr sz="900" spc="40">
                <a:solidFill>
                  <a:srgbClr val="2D2D38"/>
                </a:solidFill>
                <a:latin typeface="Trebuchet MS"/>
                <a:cs typeface="Trebuchet MS"/>
              </a:rPr>
              <a:t>By</a:t>
            </a:r>
            <a:r>
              <a:rPr sz="900" spc="10">
                <a:solidFill>
                  <a:srgbClr val="2D2D38"/>
                </a:solidFill>
                <a:latin typeface="Trebuchet MS"/>
                <a:cs typeface="Trebuchet MS"/>
              </a:rPr>
              <a:t>gg,</a:t>
            </a:r>
            <a:r>
              <a:rPr sz="900" spc="-45">
                <a:solidFill>
                  <a:srgbClr val="2D2D38"/>
                </a:solidFill>
                <a:latin typeface="Trebuchet MS"/>
                <a:cs typeface="Trebuchet MS"/>
              </a:rPr>
              <a:t> </a:t>
            </a:r>
            <a:r>
              <a:rPr sz="900" spc="45">
                <a:solidFill>
                  <a:srgbClr val="2D2D38"/>
                </a:solidFill>
                <a:latin typeface="Trebuchet MS"/>
                <a:cs typeface="Trebuchet MS"/>
              </a:rPr>
              <a:t>An</a:t>
            </a:r>
            <a:r>
              <a:rPr sz="900" spc="-20">
                <a:solidFill>
                  <a:srgbClr val="2D2D38"/>
                </a:solidFill>
                <a:latin typeface="Trebuchet MS"/>
                <a:cs typeface="Trebuchet MS"/>
              </a:rPr>
              <a:t>l</a:t>
            </a:r>
            <a:r>
              <a:rPr sz="900" spc="-35">
                <a:solidFill>
                  <a:srgbClr val="2D2D38"/>
                </a:solidFill>
                <a:latin typeface="Trebuchet MS"/>
                <a:cs typeface="Trebuchet MS"/>
              </a:rPr>
              <a:t>e</a:t>
            </a:r>
            <a:r>
              <a:rPr sz="900" spc="25">
                <a:solidFill>
                  <a:srgbClr val="2D2D38"/>
                </a:solidFill>
                <a:latin typeface="Trebuchet MS"/>
                <a:cs typeface="Trebuchet MS"/>
              </a:rPr>
              <a:t>gg…</a:t>
            </a:r>
            <a:endParaRPr sz="900">
              <a:latin typeface="Trebuchet MS"/>
              <a:cs typeface="Trebuchet MS"/>
            </a:endParaRPr>
          </a:p>
          <a:p>
            <a:pPr marL="220979" marR="86360" indent="224790">
              <a:lnSpc>
                <a:spcPct val="135300"/>
              </a:lnSpc>
              <a:spcBef>
                <a:spcPts val="5"/>
              </a:spcBef>
            </a:pPr>
            <a:r>
              <a:rPr sz="900" spc="40">
                <a:solidFill>
                  <a:srgbClr val="2D2D38"/>
                </a:solidFill>
                <a:latin typeface="Trebuchet MS"/>
                <a:cs typeface="Trebuchet MS"/>
              </a:rPr>
              <a:t>M</a:t>
            </a:r>
            <a:r>
              <a:rPr sz="900" spc="35">
                <a:solidFill>
                  <a:srgbClr val="2D2D38"/>
                </a:solidFill>
                <a:latin typeface="Trebuchet MS"/>
                <a:cs typeface="Trebuchet MS"/>
              </a:rPr>
              <a:t>a</a:t>
            </a:r>
            <a:r>
              <a:rPr sz="900" spc="5">
                <a:solidFill>
                  <a:srgbClr val="2D2D38"/>
                </a:solidFill>
                <a:latin typeface="Trebuchet MS"/>
                <a:cs typeface="Trebuchet MS"/>
              </a:rPr>
              <a:t>r</a:t>
            </a:r>
            <a:r>
              <a:rPr sz="900" spc="-30">
                <a:solidFill>
                  <a:srgbClr val="2D2D38"/>
                </a:solidFill>
                <a:latin typeface="Trebuchet MS"/>
                <a:cs typeface="Trebuchet MS"/>
              </a:rPr>
              <a:t>it</a:t>
            </a:r>
            <a:r>
              <a:rPr sz="900" spc="-10">
                <a:solidFill>
                  <a:srgbClr val="2D2D38"/>
                </a:solidFill>
                <a:latin typeface="Trebuchet MS"/>
                <a:cs typeface="Trebuchet MS"/>
              </a:rPr>
              <a:t>im  </a:t>
            </a:r>
            <a:r>
              <a:rPr sz="900" spc="-15">
                <a:solidFill>
                  <a:srgbClr val="2D2D38"/>
                </a:solidFill>
                <a:latin typeface="Trebuchet MS"/>
                <a:cs typeface="Trebuchet MS"/>
              </a:rPr>
              <a:t>O</a:t>
            </a:r>
            <a:r>
              <a:rPr sz="900" spc="-5">
                <a:solidFill>
                  <a:srgbClr val="2D2D38"/>
                </a:solidFill>
                <a:latin typeface="Trebuchet MS"/>
                <a:cs typeface="Trebuchet MS"/>
              </a:rPr>
              <a:t>l</a:t>
            </a:r>
            <a:r>
              <a:rPr sz="900" spc="-55">
                <a:solidFill>
                  <a:srgbClr val="2D2D38"/>
                </a:solidFill>
                <a:latin typeface="Trebuchet MS"/>
                <a:cs typeface="Trebuchet MS"/>
              </a:rPr>
              <a:t>je</a:t>
            </a:r>
            <a:r>
              <a:rPr sz="900" spc="-40">
                <a:solidFill>
                  <a:srgbClr val="2D2D38"/>
                </a:solidFill>
                <a:latin typeface="Trebuchet MS"/>
                <a:cs typeface="Trebuchet MS"/>
              </a:rPr>
              <a:t> </a:t>
            </a:r>
            <a:r>
              <a:rPr sz="900" spc="15">
                <a:solidFill>
                  <a:srgbClr val="2D2D38"/>
                </a:solidFill>
                <a:latin typeface="Trebuchet MS"/>
                <a:cs typeface="Trebuchet MS"/>
              </a:rPr>
              <a:t>o</a:t>
            </a:r>
            <a:r>
              <a:rPr sz="900" spc="50">
                <a:solidFill>
                  <a:srgbClr val="2D2D38"/>
                </a:solidFill>
                <a:latin typeface="Trebuchet MS"/>
                <a:cs typeface="Trebuchet MS"/>
              </a:rPr>
              <a:t>g</a:t>
            </a:r>
            <a:r>
              <a:rPr sz="900" spc="-45">
                <a:solidFill>
                  <a:srgbClr val="2D2D38"/>
                </a:solidFill>
                <a:latin typeface="Trebuchet MS"/>
                <a:cs typeface="Trebuchet MS"/>
              </a:rPr>
              <a:t> </a:t>
            </a:r>
            <a:r>
              <a:rPr sz="900" spc="25">
                <a:solidFill>
                  <a:srgbClr val="2D2D38"/>
                </a:solidFill>
                <a:latin typeface="Trebuchet MS"/>
                <a:cs typeface="Trebuchet MS"/>
              </a:rPr>
              <a:t>g</a:t>
            </a:r>
            <a:r>
              <a:rPr sz="900" spc="35">
                <a:solidFill>
                  <a:srgbClr val="2D2D38"/>
                </a:solidFill>
                <a:latin typeface="Trebuchet MS"/>
                <a:cs typeface="Trebuchet MS"/>
              </a:rPr>
              <a:t>a</a:t>
            </a:r>
            <a:r>
              <a:rPr sz="900" spc="55">
                <a:solidFill>
                  <a:srgbClr val="2D2D38"/>
                </a:solidFill>
                <a:latin typeface="Trebuchet MS"/>
                <a:cs typeface="Trebuchet MS"/>
              </a:rPr>
              <a:t>ss</a:t>
            </a:r>
            <a:endParaRPr sz="900">
              <a:latin typeface="Trebuchet MS"/>
              <a:cs typeface="Trebuchet MS"/>
            </a:endParaRPr>
          </a:p>
          <a:p>
            <a:pPr marL="444500">
              <a:lnSpc>
                <a:spcPct val="100000"/>
              </a:lnSpc>
              <a:spcBef>
                <a:spcPts val="380"/>
              </a:spcBef>
            </a:pPr>
            <a:r>
              <a:rPr sz="900">
                <a:solidFill>
                  <a:srgbClr val="2D2D38"/>
                </a:solidFill>
                <a:latin typeface="Trebuchet MS"/>
                <a:cs typeface="Trebuchet MS"/>
              </a:rPr>
              <a:t>Reiseliv</a:t>
            </a:r>
            <a:endParaRPr sz="900">
              <a:latin typeface="Trebuchet MS"/>
              <a:cs typeface="Trebuchet MS"/>
            </a:endParaRPr>
          </a:p>
          <a:p>
            <a:pPr marL="208915">
              <a:lnSpc>
                <a:spcPct val="100000"/>
              </a:lnSpc>
              <a:spcBef>
                <a:spcPts val="380"/>
              </a:spcBef>
            </a:pPr>
            <a:r>
              <a:rPr sz="900" spc="85">
                <a:solidFill>
                  <a:srgbClr val="2D2D38"/>
                </a:solidFill>
                <a:latin typeface="Trebuchet MS"/>
                <a:cs typeface="Trebuchet MS"/>
              </a:rPr>
              <a:t>J</a:t>
            </a:r>
            <a:r>
              <a:rPr sz="900" spc="30">
                <a:solidFill>
                  <a:srgbClr val="2D2D38"/>
                </a:solidFill>
                <a:latin typeface="Trebuchet MS"/>
                <a:cs typeface="Trebuchet MS"/>
              </a:rPr>
              <a:t>o</a:t>
            </a:r>
            <a:r>
              <a:rPr sz="900" spc="5">
                <a:solidFill>
                  <a:srgbClr val="2D2D38"/>
                </a:solidFill>
                <a:latin typeface="Trebuchet MS"/>
                <a:cs typeface="Trebuchet MS"/>
              </a:rPr>
              <a:t>r</a:t>
            </a:r>
            <a:r>
              <a:rPr sz="900">
                <a:solidFill>
                  <a:srgbClr val="2D2D38"/>
                </a:solidFill>
                <a:latin typeface="Trebuchet MS"/>
                <a:cs typeface="Trebuchet MS"/>
              </a:rPr>
              <a:t>db</a:t>
            </a:r>
            <a:r>
              <a:rPr sz="900" spc="10">
                <a:solidFill>
                  <a:srgbClr val="2D2D38"/>
                </a:solidFill>
                <a:latin typeface="Trebuchet MS"/>
                <a:cs typeface="Trebuchet MS"/>
              </a:rPr>
              <a:t>r</a:t>
            </a:r>
            <a:r>
              <a:rPr sz="900" spc="5">
                <a:solidFill>
                  <a:srgbClr val="2D2D38"/>
                </a:solidFill>
                <a:latin typeface="Trebuchet MS"/>
                <a:cs typeface="Trebuchet MS"/>
              </a:rPr>
              <a:t>u</a:t>
            </a:r>
            <a:r>
              <a:rPr sz="900">
                <a:solidFill>
                  <a:srgbClr val="2D2D38"/>
                </a:solidFill>
                <a:latin typeface="Trebuchet MS"/>
                <a:cs typeface="Trebuchet MS"/>
              </a:rPr>
              <a:t>k</a:t>
            </a:r>
            <a:r>
              <a:rPr sz="900" spc="-35">
                <a:solidFill>
                  <a:srgbClr val="2D2D38"/>
                </a:solidFill>
                <a:latin typeface="Trebuchet MS"/>
                <a:cs typeface="Trebuchet MS"/>
              </a:rPr>
              <a:t> </a:t>
            </a:r>
            <a:r>
              <a:rPr sz="900" spc="15">
                <a:solidFill>
                  <a:srgbClr val="2D2D38"/>
                </a:solidFill>
                <a:latin typeface="Trebuchet MS"/>
                <a:cs typeface="Trebuchet MS"/>
              </a:rPr>
              <a:t>o</a:t>
            </a:r>
            <a:r>
              <a:rPr sz="900" spc="10">
                <a:solidFill>
                  <a:srgbClr val="2D2D38"/>
                </a:solidFill>
                <a:latin typeface="Trebuchet MS"/>
                <a:cs typeface="Trebuchet MS"/>
              </a:rPr>
              <a:t>g…</a:t>
            </a:r>
            <a:endParaRPr sz="900">
              <a:latin typeface="Trebuchet MS"/>
              <a:cs typeface="Trebuchet MS"/>
            </a:endParaRPr>
          </a:p>
          <a:p>
            <a:pPr marL="248920" indent="-111125">
              <a:lnSpc>
                <a:spcPct val="100000"/>
              </a:lnSpc>
              <a:spcBef>
                <a:spcPts val="384"/>
              </a:spcBef>
            </a:pPr>
            <a:r>
              <a:rPr sz="900" spc="-5">
                <a:solidFill>
                  <a:srgbClr val="2D2D38"/>
                </a:solidFill>
                <a:latin typeface="Trebuchet MS"/>
                <a:cs typeface="Trebuchet MS"/>
              </a:rPr>
              <a:t>Tjenesteyting</a:t>
            </a:r>
            <a:endParaRPr sz="900">
              <a:latin typeface="Trebuchet MS"/>
              <a:cs typeface="Trebuchet MS"/>
            </a:endParaRPr>
          </a:p>
          <a:p>
            <a:pPr marL="12700" marR="86360" indent="236854" algn="just">
              <a:lnSpc>
                <a:spcPct val="135300"/>
              </a:lnSpc>
            </a:pPr>
            <a:r>
              <a:rPr sz="900" spc="40">
                <a:solidFill>
                  <a:srgbClr val="2D2D38"/>
                </a:solidFill>
                <a:latin typeface="Trebuchet MS"/>
                <a:cs typeface="Trebuchet MS"/>
              </a:rPr>
              <a:t>Va</a:t>
            </a:r>
            <a:r>
              <a:rPr sz="900" spc="5">
                <a:solidFill>
                  <a:srgbClr val="2D2D38"/>
                </a:solidFill>
                <a:latin typeface="Trebuchet MS"/>
                <a:cs typeface="Trebuchet MS"/>
              </a:rPr>
              <a:t>r</a:t>
            </a:r>
            <a:r>
              <a:rPr sz="900">
                <a:solidFill>
                  <a:srgbClr val="2D2D38"/>
                </a:solidFill>
                <a:latin typeface="Trebuchet MS"/>
                <a:cs typeface="Trebuchet MS"/>
              </a:rPr>
              <a:t>e</a:t>
            </a:r>
            <a:r>
              <a:rPr sz="900" spc="5">
                <a:solidFill>
                  <a:srgbClr val="2D2D38"/>
                </a:solidFill>
                <a:latin typeface="Trebuchet MS"/>
                <a:cs typeface="Trebuchet MS"/>
              </a:rPr>
              <a:t>h</a:t>
            </a:r>
            <a:r>
              <a:rPr sz="900">
                <a:solidFill>
                  <a:srgbClr val="2D2D38"/>
                </a:solidFill>
                <a:latin typeface="Trebuchet MS"/>
                <a:cs typeface="Trebuchet MS"/>
              </a:rPr>
              <a:t>a</a:t>
            </a:r>
            <a:r>
              <a:rPr sz="900" spc="20">
                <a:solidFill>
                  <a:srgbClr val="2D2D38"/>
                </a:solidFill>
                <a:latin typeface="Trebuchet MS"/>
                <a:cs typeface="Trebuchet MS"/>
              </a:rPr>
              <a:t>n</a:t>
            </a:r>
            <a:r>
              <a:rPr sz="900" spc="-10">
                <a:solidFill>
                  <a:srgbClr val="2D2D38"/>
                </a:solidFill>
                <a:latin typeface="Trebuchet MS"/>
                <a:cs typeface="Trebuchet MS"/>
              </a:rPr>
              <a:t>d</a:t>
            </a:r>
            <a:r>
              <a:rPr sz="900">
                <a:solidFill>
                  <a:srgbClr val="2D2D38"/>
                </a:solidFill>
                <a:latin typeface="Trebuchet MS"/>
                <a:cs typeface="Trebuchet MS"/>
              </a:rPr>
              <a:t>e</a:t>
            </a:r>
            <a:r>
              <a:rPr sz="900" spc="-45">
                <a:solidFill>
                  <a:srgbClr val="2D2D38"/>
                </a:solidFill>
                <a:latin typeface="Trebuchet MS"/>
                <a:cs typeface="Trebuchet MS"/>
              </a:rPr>
              <a:t>l  </a:t>
            </a:r>
            <a:r>
              <a:rPr sz="900" spc="20">
                <a:solidFill>
                  <a:srgbClr val="2D2D38"/>
                </a:solidFill>
                <a:latin typeface="Trebuchet MS"/>
                <a:cs typeface="Trebuchet MS"/>
              </a:rPr>
              <a:t>Bank </a:t>
            </a:r>
            <a:r>
              <a:rPr sz="900" spc="40">
                <a:solidFill>
                  <a:srgbClr val="2D2D38"/>
                </a:solidFill>
                <a:latin typeface="Trebuchet MS"/>
                <a:cs typeface="Trebuchet MS"/>
              </a:rPr>
              <a:t>og </a:t>
            </a:r>
            <a:r>
              <a:rPr sz="900" spc="10">
                <a:solidFill>
                  <a:srgbClr val="2D2D38"/>
                </a:solidFill>
                <a:latin typeface="Trebuchet MS"/>
                <a:cs typeface="Trebuchet MS"/>
              </a:rPr>
              <a:t>Finans </a:t>
            </a:r>
            <a:r>
              <a:rPr sz="900" spc="-260">
                <a:solidFill>
                  <a:srgbClr val="2D2D38"/>
                </a:solidFill>
                <a:latin typeface="Trebuchet MS"/>
                <a:cs typeface="Trebuchet MS"/>
              </a:rPr>
              <a:t> </a:t>
            </a:r>
            <a:r>
              <a:rPr sz="900" spc="20">
                <a:solidFill>
                  <a:srgbClr val="2D2D38"/>
                </a:solidFill>
                <a:latin typeface="Trebuchet MS"/>
                <a:cs typeface="Trebuchet MS"/>
              </a:rPr>
              <a:t>Fo</a:t>
            </a:r>
            <a:r>
              <a:rPr sz="900" spc="5">
                <a:solidFill>
                  <a:srgbClr val="2D2D38"/>
                </a:solidFill>
                <a:latin typeface="Trebuchet MS"/>
                <a:cs typeface="Trebuchet MS"/>
              </a:rPr>
              <a:t>r</a:t>
            </a:r>
            <a:r>
              <a:rPr sz="900" spc="20">
                <a:solidFill>
                  <a:srgbClr val="2D2D38"/>
                </a:solidFill>
                <a:latin typeface="Trebuchet MS"/>
                <a:cs typeface="Trebuchet MS"/>
              </a:rPr>
              <a:t>n</a:t>
            </a:r>
            <a:r>
              <a:rPr sz="900" spc="15">
                <a:solidFill>
                  <a:srgbClr val="2D2D38"/>
                </a:solidFill>
                <a:latin typeface="Trebuchet MS"/>
                <a:cs typeface="Trebuchet MS"/>
              </a:rPr>
              <a:t>y</a:t>
            </a:r>
            <a:r>
              <a:rPr sz="900" spc="5">
                <a:solidFill>
                  <a:srgbClr val="2D2D38"/>
                </a:solidFill>
                <a:latin typeface="Trebuchet MS"/>
                <a:cs typeface="Trebuchet MS"/>
              </a:rPr>
              <a:t>b</a:t>
            </a:r>
            <a:r>
              <a:rPr sz="900" spc="15">
                <a:solidFill>
                  <a:srgbClr val="2D2D38"/>
                </a:solidFill>
                <a:latin typeface="Trebuchet MS"/>
                <a:cs typeface="Trebuchet MS"/>
              </a:rPr>
              <a:t>ar</a:t>
            </a:r>
            <a:r>
              <a:rPr sz="900" spc="-40">
                <a:solidFill>
                  <a:srgbClr val="2D2D38"/>
                </a:solidFill>
                <a:latin typeface="Trebuchet MS"/>
                <a:cs typeface="Trebuchet MS"/>
              </a:rPr>
              <a:t> </a:t>
            </a:r>
            <a:r>
              <a:rPr sz="900" spc="-15">
                <a:solidFill>
                  <a:srgbClr val="2D2D38"/>
                </a:solidFill>
                <a:latin typeface="Trebuchet MS"/>
                <a:cs typeface="Trebuchet MS"/>
              </a:rPr>
              <a:t>e</a:t>
            </a:r>
            <a:r>
              <a:rPr sz="900" spc="20">
                <a:solidFill>
                  <a:srgbClr val="2D2D38"/>
                </a:solidFill>
                <a:latin typeface="Trebuchet MS"/>
                <a:cs typeface="Trebuchet MS"/>
              </a:rPr>
              <a:t>n</a:t>
            </a:r>
            <a:r>
              <a:rPr sz="900">
                <a:solidFill>
                  <a:srgbClr val="2D2D38"/>
                </a:solidFill>
                <a:latin typeface="Trebuchet MS"/>
                <a:cs typeface="Trebuchet MS"/>
              </a:rPr>
              <a:t>e</a:t>
            </a:r>
            <a:r>
              <a:rPr sz="900" spc="5">
                <a:solidFill>
                  <a:srgbClr val="2D2D38"/>
                </a:solidFill>
                <a:latin typeface="Trebuchet MS"/>
                <a:cs typeface="Trebuchet MS"/>
              </a:rPr>
              <a:t>rgi</a:t>
            </a:r>
            <a:endParaRPr sz="900">
              <a:latin typeface="Trebuchet MS"/>
              <a:cs typeface="Trebuchet MS"/>
            </a:endParaRPr>
          </a:p>
        </p:txBody>
      </p:sp>
      <p:sp>
        <p:nvSpPr>
          <p:cNvPr id="43" name="object 43"/>
          <p:cNvSpPr txBox="1"/>
          <p:nvPr/>
        </p:nvSpPr>
        <p:spPr>
          <a:xfrm>
            <a:off x="8462264" y="285115"/>
            <a:ext cx="1367790" cy="208279"/>
          </a:xfrm>
          <a:prstGeom prst="rect">
            <a:avLst/>
          </a:prstGeom>
        </p:spPr>
        <p:txBody>
          <a:bodyPr vert="horz" wrap="square" lIns="0" tIns="12700" rIns="0" bIns="0" rtlCol="0">
            <a:spAutoFit/>
          </a:bodyPr>
          <a:lstStyle/>
          <a:p>
            <a:pPr marL="12700">
              <a:lnSpc>
                <a:spcPct val="100000"/>
              </a:lnSpc>
              <a:spcBef>
                <a:spcPts val="100"/>
              </a:spcBef>
            </a:pPr>
            <a:r>
              <a:rPr sz="1200" spc="-5">
                <a:solidFill>
                  <a:srgbClr val="2D2D38"/>
                </a:solidFill>
                <a:latin typeface="Trebuchet MS"/>
                <a:cs typeface="Trebuchet MS"/>
              </a:rPr>
              <a:t>Verdiskaping,</a:t>
            </a:r>
            <a:r>
              <a:rPr sz="1200" spc="-85">
                <a:solidFill>
                  <a:srgbClr val="2D2D38"/>
                </a:solidFill>
                <a:latin typeface="Trebuchet MS"/>
                <a:cs typeface="Trebuchet MS"/>
              </a:rPr>
              <a:t> </a:t>
            </a:r>
            <a:r>
              <a:rPr sz="1200" spc="105">
                <a:solidFill>
                  <a:srgbClr val="2D2D38"/>
                </a:solidFill>
                <a:latin typeface="Trebuchet MS"/>
                <a:cs typeface="Trebuchet MS"/>
              </a:rPr>
              <a:t>2019</a:t>
            </a:r>
            <a:endParaRPr sz="1200">
              <a:latin typeface="Trebuchet MS"/>
              <a:cs typeface="Trebuchet MS"/>
            </a:endParaRPr>
          </a:p>
        </p:txBody>
      </p:sp>
      <p:grpSp>
        <p:nvGrpSpPr>
          <p:cNvPr id="44" name="object 44"/>
          <p:cNvGrpSpPr/>
          <p:nvPr/>
        </p:nvGrpSpPr>
        <p:grpSpPr>
          <a:xfrm>
            <a:off x="0" y="117347"/>
            <a:ext cx="5927090" cy="4944110"/>
            <a:chOff x="0" y="117347"/>
            <a:chExt cx="5927090" cy="4944110"/>
          </a:xfrm>
        </p:grpSpPr>
        <p:pic>
          <p:nvPicPr>
            <p:cNvPr id="45" name="object 45"/>
            <p:cNvPicPr/>
            <p:nvPr/>
          </p:nvPicPr>
          <p:blipFill>
            <a:blip r:embed="rId4" cstate="print"/>
            <a:stretch>
              <a:fillRect/>
            </a:stretch>
          </p:blipFill>
          <p:spPr>
            <a:xfrm>
              <a:off x="304800" y="117347"/>
              <a:ext cx="1080516" cy="873251"/>
            </a:xfrm>
            <a:prstGeom prst="rect">
              <a:avLst/>
            </a:prstGeom>
          </p:spPr>
        </p:pic>
        <p:sp>
          <p:nvSpPr>
            <p:cNvPr id="46" name="object 46"/>
            <p:cNvSpPr/>
            <p:nvPr/>
          </p:nvSpPr>
          <p:spPr>
            <a:xfrm>
              <a:off x="0" y="1810512"/>
              <a:ext cx="5927090" cy="3251200"/>
            </a:xfrm>
            <a:custGeom>
              <a:avLst/>
              <a:gdLst/>
              <a:ahLst/>
              <a:cxnLst/>
              <a:rect l="l" t="t" r="r" b="b"/>
              <a:pathLst>
                <a:path w="5927090" h="3251200">
                  <a:moveTo>
                    <a:pt x="5926836" y="0"/>
                  </a:moveTo>
                  <a:lnTo>
                    <a:pt x="0" y="0"/>
                  </a:lnTo>
                  <a:lnTo>
                    <a:pt x="0" y="3250692"/>
                  </a:lnTo>
                  <a:lnTo>
                    <a:pt x="5926836" y="3250692"/>
                  </a:lnTo>
                  <a:lnTo>
                    <a:pt x="5926836" y="0"/>
                  </a:lnTo>
                  <a:close/>
                </a:path>
              </a:pathLst>
            </a:custGeom>
            <a:solidFill>
              <a:srgbClr val="FFFFFF">
                <a:alpha val="90194"/>
              </a:srgbClr>
            </a:solidFill>
          </p:spPr>
          <p:txBody>
            <a:bodyPr wrap="square" lIns="0" tIns="0" rIns="0" bIns="0" rtlCol="0"/>
            <a:lstStyle/>
            <a:p>
              <a:endParaRPr/>
            </a:p>
          </p:txBody>
        </p:sp>
      </p:grpSp>
      <p:sp>
        <p:nvSpPr>
          <p:cNvPr id="47" name="object 47"/>
          <p:cNvSpPr/>
          <p:nvPr/>
        </p:nvSpPr>
        <p:spPr>
          <a:xfrm>
            <a:off x="11276076" y="6353555"/>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pic>
        <p:nvPicPr>
          <p:cNvPr id="48" name="object 48"/>
          <p:cNvPicPr/>
          <p:nvPr/>
        </p:nvPicPr>
        <p:blipFill>
          <a:blip r:embed="rId5" cstate="print"/>
          <a:stretch>
            <a:fillRect/>
          </a:stretch>
        </p:blipFill>
        <p:spPr>
          <a:xfrm>
            <a:off x="11277600" y="6510528"/>
            <a:ext cx="254507" cy="153924"/>
          </a:xfrm>
          <a:prstGeom prst="rect">
            <a:avLst/>
          </a:prstGeom>
        </p:spPr>
      </p:pic>
      <p:graphicFrame>
        <p:nvGraphicFramePr>
          <p:cNvPr id="49" name="object 49"/>
          <p:cNvGraphicFramePr>
            <a:graphicFrameLocks noGrp="1"/>
          </p:cNvGraphicFramePr>
          <p:nvPr/>
        </p:nvGraphicFramePr>
        <p:xfrm>
          <a:off x="944067" y="2122154"/>
          <a:ext cx="4763768" cy="2650490"/>
        </p:xfrm>
        <a:graphic>
          <a:graphicData uri="http://schemas.openxmlformats.org/drawingml/2006/table">
            <a:tbl>
              <a:tblPr firstRow="1" bandRow="1">
                <a:tableStyleId>{2D5ABB26-0587-4C30-8999-92F81FD0307C}</a:tableStyleId>
              </a:tblPr>
              <a:tblGrid>
                <a:gridCol w="3345179">
                  <a:extLst>
                    <a:ext uri="{9D8B030D-6E8A-4147-A177-3AD203B41FA5}">
                      <a16:colId xmlns:a16="http://schemas.microsoft.com/office/drawing/2014/main" val="20000"/>
                    </a:ext>
                  </a:extLst>
                </a:gridCol>
                <a:gridCol w="1418589">
                  <a:extLst>
                    <a:ext uri="{9D8B030D-6E8A-4147-A177-3AD203B41FA5}">
                      <a16:colId xmlns:a16="http://schemas.microsoft.com/office/drawing/2014/main" val="20001"/>
                    </a:ext>
                  </a:extLst>
                </a:gridCol>
              </a:tblGrid>
              <a:tr h="271145">
                <a:tc>
                  <a:txBody>
                    <a:bodyPr/>
                    <a:lstStyle/>
                    <a:p>
                      <a:pPr marL="127000">
                        <a:lnSpc>
                          <a:spcPts val="1155"/>
                        </a:lnSpc>
                      </a:pPr>
                      <a:r>
                        <a:rPr sz="1000" spc="10">
                          <a:solidFill>
                            <a:srgbClr val="2D2D38"/>
                          </a:solidFill>
                          <a:latin typeface="Trebuchet MS"/>
                          <a:cs typeface="Trebuchet MS"/>
                        </a:rPr>
                        <a:t>Innbyggere</a:t>
                      </a:r>
                      <a:r>
                        <a:rPr sz="1000" spc="-10">
                          <a:solidFill>
                            <a:srgbClr val="2D2D38"/>
                          </a:solidFill>
                          <a:latin typeface="Trebuchet MS"/>
                          <a:cs typeface="Trebuchet MS"/>
                        </a:rPr>
                        <a:t> </a:t>
                      </a:r>
                      <a:r>
                        <a:rPr sz="1000" spc="45">
                          <a:solidFill>
                            <a:srgbClr val="2D2D38"/>
                          </a:solidFill>
                          <a:latin typeface="Trebuchet MS"/>
                          <a:cs typeface="Trebuchet MS"/>
                        </a:rPr>
                        <a:t>(2020)</a:t>
                      </a:r>
                      <a:endParaRPr sz="1000">
                        <a:latin typeface="Trebuchet MS"/>
                        <a:cs typeface="Trebuchet MS"/>
                      </a:endParaRPr>
                    </a:p>
                  </a:txBody>
                  <a:tcPr marL="0" marR="0" marT="0" marB="0">
                    <a:solidFill>
                      <a:srgbClr val="FFFFFF"/>
                    </a:solidFill>
                  </a:tcPr>
                </a:tc>
                <a:tc>
                  <a:txBody>
                    <a:bodyPr/>
                    <a:lstStyle/>
                    <a:p>
                      <a:pPr marR="119380" algn="r">
                        <a:lnSpc>
                          <a:spcPts val="1155"/>
                        </a:lnSpc>
                      </a:pPr>
                      <a:r>
                        <a:rPr sz="1000">
                          <a:solidFill>
                            <a:srgbClr val="2D2D38"/>
                          </a:solidFill>
                          <a:latin typeface="Trebuchet MS"/>
                          <a:cs typeface="Trebuchet MS"/>
                        </a:rPr>
                        <a:t>2</a:t>
                      </a:r>
                      <a:r>
                        <a:rPr sz="1000" spc="-35">
                          <a:solidFill>
                            <a:srgbClr val="2D2D38"/>
                          </a:solidFill>
                          <a:latin typeface="Trebuchet MS"/>
                          <a:cs typeface="Trebuchet MS"/>
                        </a:rPr>
                        <a:t> </a:t>
                      </a:r>
                      <a:r>
                        <a:rPr sz="1000" spc="-10">
                          <a:solidFill>
                            <a:srgbClr val="2D2D38"/>
                          </a:solidFill>
                          <a:latin typeface="Trebuchet MS"/>
                          <a:cs typeface="Trebuchet MS"/>
                        </a:rPr>
                        <a:t>29</a:t>
                      </a:r>
                      <a:r>
                        <a:rPr sz="1000">
                          <a:solidFill>
                            <a:srgbClr val="2D2D38"/>
                          </a:solidFill>
                          <a:latin typeface="Trebuchet MS"/>
                          <a:cs typeface="Trebuchet MS"/>
                        </a:rPr>
                        <a:t>4</a:t>
                      </a:r>
                      <a:endParaRPr sz="1000">
                        <a:latin typeface="Trebuchet MS"/>
                        <a:cs typeface="Trebuchet MS"/>
                      </a:endParaRPr>
                    </a:p>
                  </a:txBody>
                  <a:tcPr marL="0" marR="0" marT="0" marB="0">
                    <a:solidFill>
                      <a:srgbClr val="FFFFFF"/>
                    </a:solidFill>
                  </a:tcPr>
                </a:tc>
                <a:extLst>
                  <a:ext uri="{0D108BD9-81ED-4DB2-BD59-A6C34878D82A}">
                    <a16:rowId xmlns:a16="http://schemas.microsoft.com/office/drawing/2014/main" val="10000"/>
                  </a:ext>
                </a:extLst>
              </a:tr>
              <a:tr h="391160">
                <a:tc>
                  <a:txBody>
                    <a:bodyPr/>
                    <a:lstStyle/>
                    <a:p>
                      <a:pPr marL="127000">
                        <a:lnSpc>
                          <a:spcPct val="100000"/>
                        </a:lnSpc>
                        <a:spcBef>
                          <a:spcPts val="900"/>
                        </a:spcBef>
                      </a:pPr>
                      <a:r>
                        <a:rPr sz="1000">
                          <a:solidFill>
                            <a:srgbClr val="2D2D38"/>
                          </a:solidFill>
                          <a:latin typeface="Trebuchet MS"/>
                          <a:cs typeface="Trebuchet MS"/>
                        </a:rPr>
                        <a:t>Forventet</a:t>
                      </a:r>
                      <a:r>
                        <a:rPr sz="1000" spc="-10">
                          <a:solidFill>
                            <a:srgbClr val="2D2D38"/>
                          </a:solidFill>
                          <a:latin typeface="Trebuchet MS"/>
                          <a:cs typeface="Trebuchet MS"/>
                        </a:rPr>
                        <a:t> </a:t>
                      </a:r>
                      <a:r>
                        <a:rPr sz="1000" spc="5">
                          <a:solidFill>
                            <a:srgbClr val="2D2D38"/>
                          </a:solidFill>
                          <a:latin typeface="Trebuchet MS"/>
                          <a:cs typeface="Trebuchet MS"/>
                        </a:rPr>
                        <a:t>befolkningsvekst</a:t>
                      </a:r>
                      <a:r>
                        <a:rPr sz="1000" spc="-25">
                          <a:solidFill>
                            <a:srgbClr val="2D2D38"/>
                          </a:solidFill>
                          <a:latin typeface="Trebuchet MS"/>
                          <a:cs typeface="Trebuchet MS"/>
                        </a:rPr>
                        <a:t> </a:t>
                      </a:r>
                      <a:r>
                        <a:rPr sz="1000">
                          <a:solidFill>
                            <a:srgbClr val="2D2D38"/>
                          </a:solidFill>
                          <a:latin typeface="Trebuchet MS"/>
                          <a:cs typeface="Trebuchet MS"/>
                        </a:rPr>
                        <a:t>mot</a:t>
                      </a:r>
                      <a:r>
                        <a:rPr sz="1000" spc="-30">
                          <a:solidFill>
                            <a:srgbClr val="2D2D38"/>
                          </a:solidFill>
                          <a:latin typeface="Trebuchet MS"/>
                          <a:cs typeface="Trebuchet MS"/>
                        </a:rPr>
                        <a:t> </a:t>
                      </a:r>
                      <a:r>
                        <a:rPr sz="1000" spc="85">
                          <a:solidFill>
                            <a:srgbClr val="2D2D38"/>
                          </a:solidFill>
                          <a:latin typeface="Trebuchet MS"/>
                          <a:cs typeface="Trebuchet MS"/>
                        </a:rPr>
                        <a:t>2050</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a:solidFill>
                            <a:srgbClr val="2D2D38"/>
                          </a:solidFill>
                          <a:latin typeface="Trebuchet MS"/>
                          <a:cs typeface="Trebuchet MS"/>
                        </a:rPr>
                        <a:t>1</a:t>
                      </a:r>
                      <a:r>
                        <a:rPr sz="1000" spc="-35">
                          <a:solidFill>
                            <a:srgbClr val="2D2D38"/>
                          </a:solidFill>
                          <a:latin typeface="Trebuchet MS"/>
                          <a:cs typeface="Trebuchet MS"/>
                        </a:rPr>
                        <a:t> </a:t>
                      </a:r>
                      <a:r>
                        <a:rPr sz="1000">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1"/>
                  </a:ext>
                </a:extLst>
              </a:tr>
              <a:tr h="391160">
                <a:tc>
                  <a:txBody>
                    <a:bodyPr/>
                    <a:lstStyle/>
                    <a:p>
                      <a:pPr marL="127000">
                        <a:lnSpc>
                          <a:spcPct val="100000"/>
                        </a:lnSpc>
                        <a:spcBef>
                          <a:spcPts val="900"/>
                        </a:spcBef>
                      </a:pPr>
                      <a:r>
                        <a:rPr sz="1000" spc="20">
                          <a:solidFill>
                            <a:srgbClr val="2D2D38"/>
                          </a:solidFill>
                          <a:latin typeface="Trebuchet MS"/>
                          <a:cs typeface="Trebuchet MS"/>
                        </a:rPr>
                        <a:t>Sysselsettingsgrad</a:t>
                      </a:r>
                      <a:r>
                        <a:rPr sz="1000" spc="-65">
                          <a:solidFill>
                            <a:srgbClr val="2D2D38"/>
                          </a:solidFill>
                          <a:latin typeface="Trebuchet MS"/>
                          <a:cs typeface="Trebuchet MS"/>
                        </a:rPr>
                        <a:t> </a:t>
                      </a:r>
                      <a:r>
                        <a:rPr sz="1000" spc="45">
                          <a:solidFill>
                            <a:srgbClr val="2D2D38"/>
                          </a:solidFill>
                          <a:latin typeface="Trebuchet MS"/>
                          <a:cs typeface="Trebuchet MS"/>
                        </a:rPr>
                        <a:t>(2019)</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spc="85">
                          <a:solidFill>
                            <a:srgbClr val="2D2D38"/>
                          </a:solidFill>
                          <a:latin typeface="Trebuchet MS"/>
                          <a:cs typeface="Trebuchet MS"/>
                        </a:rPr>
                        <a:t>71</a:t>
                      </a:r>
                      <a:r>
                        <a:rPr sz="1000" spc="-70">
                          <a:solidFill>
                            <a:srgbClr val="2D2D38"/>
                          </a:solidFill>
                          <a:latin typeface="Trebuchet MS"/>
                          <a:cs typeface="Trebuchet MS"/>
                        </a:rPr>
                        <a:t> </a:t>
                      </a:r>
                      <a:r>
                        <a:rPr sz="1000" spc="15">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2"/>
                  </a:ext>
                </a:extLst>
              </a:tr>
              <a:tr h="391160">
                <a:tc>
                  <a:txBody>
                    <a:bodyPr/>
                    <a:lstStyle/>
                    <a:p>
                      <a:pPr marL="127000">
                        <a:lnSpc>
                          <a:spcPct val="100000"/>
                        </a:lnSpc>
                        <a:spcBef>
                          <a:spcPts val="894"/>
                        </a:spcBef>
                      </a:pPr>
                      <a:r>
                        <a:rPr sz="1000" spc="10">
                          <a:solidFill>
                            <a:srgbClr val="2D2D38"/>
                          </a:solidFill>
                          <a:latin typeface="Trebuchet MS"/>
                          <a:cs typeface="Trebuchet MS"/>
                        </a:rPr>
                        <a:t>Verdiskapning</a:t>
                      </a:r>
                      <a:r>
                        <a:rPr sz="1000" spc="-10">
                          <a:solidFill>
                            <a:srgbClr val="2D2D38"/>
                          </a:solidFill>
                          <a:latin typeface="Trebuchet MS"/>
                          <a:cs typeface="Trebuchet MS"/>
                        </a:rPr>
                        <a:t> </a:t>
                      </a:r>
                      <a:r>
                        <a:rPr sz="1000" spc="-5">
                          <a:solidFill>
                            <a:srgbClr val="2D2D38"/>
                          </a:solidFill>
                          <a:latin typeface="Trebuchet MS"/>
                          <a:cs typeface="Trebuchet MS"/>
                        </a:rPr>
                        <a:t>per</a:t>
                      </a:r>
                      <a:r>
                        <a:rPr sz="1000" spc="-25">
                          <a:solidFill>
                            <a:srgbClr val="2D2D38"/>
                          </a:solidFill>
                          <a:latin typeface="Trebuchet MS"/>
                          <a:cs typeface="Trebuchet MS"/>
                        </a:rPr>
                        <a:t> </a:t>
                      </a:r>
                      <a:r>
                        <a:rPr sz="1000" spc="15">
                          <a:solidFill>
                            <a:srgbClr val="2D2D38"/>
                          </a:solidFill>
                          <a:latin typeface="Trebuchet MS"/>
                          <a:cs typeface="Trebuchet MS"/>
                        </a:rPr>
                        <a:t>sysselsatt</a:t>
                      </a:r>
                      <a:r>
                        <a:rPr sz="1000" spc="-60">
                          <a:solidFill>
                            <a:srgbClr val="2D2D38"/>
                          </a:solidFill>
                          <a:latin typeface="Trebuchet MS"/>
                          <a:cs typeface="Trebuchet MS"/>
                        </a:rPr>
                        <a:t> </a:t>
                      </a:r>
                      <a:r>
                        <a:rPr sz="1000" spc="-5">
                          <a:solidFill>
                            <a:srgbClr val="2D2D38"/>
                          </a:solidFill>
                          <a:latin typeface="Trebuchet MS"/>
                          <a:cs typeface="Trebuchet MS"/>
                        </a:rPr>
                        <a:t>privat</a:t>
                      </a:r>
                      <a:r>
                        <a:rPr sz="1000" spc="-15">
                          <a:solidFill>
                            <a:srgbClr val="2D2D38"/>
                          </a:solidFill>
                          <a:latin typeface="Trebuchet MS"/>
                          <a:cs typeface="Trebuchet MS"/>
                        </a:rPr>
                        <a:t> </a:t>
                      </a:r>
                      <a:r>
                        <a:rPr sz="1000" spc="10">
                          <a:solidFill>
                            <a:srgbClr val="2D2D38"/>
                          </a:solidFill>
                          <a:latin typeface="Trebuchet MS"/>
                          <a:cs typeface="Trebuchet MS"/>
                        </a:rPr>
                        <a:t>sektor</a:t>
                      </a:r>
                      <a:r>
                        <a:rPr sz="1000" spc="-50">
                          <a:solidFill>
                            <a:srgbClr val="2D2D38"/>
                          </a:solidFill>
                          <a:latin typeface="Trebuchet MS"/>
                          <a:cs typeface="Trebuchet MS"/>
                        </a:rPr>
                        <a:t> </a:t>
                      </a:r>
                      <a:r>
                        <a:rPr sz="1000" spc="45">
                          <a:solidFill>
                            <a:srgbClr val="2D2D38"/>
                          </a:solidFill>
                          <a:latin typeface="Trebuchet MS"/>
                          <a:cs typeface="Trebuchet MS"/>
                        </a:rPr>
                        <a:t>(2019)</a:t>
                      </a:r>
                      <a:endParaRPr sz="1000">
                        <a:latin typeface="Trebuchet MS"/>
                        <a:cs typeface="Trebuchet MS"/>
                      </a:endParaRPr>
                    </a:p>
                  </a:txBody>
                  <a:tcPr marL="0" marR="0" marT="113664" marB="0">
                    <a:solidFill>
                      <a:srgbClr val="FFFFFF"/>
                    </a:solidFill>
                  </a:tcPr>
                </a:tc>
                <a:tc>
                  <a:txBody>
                    <a:bodyPr/>
                    <a:lstStyle/>
                    <a:p>
                      <a:pPr marR="120014" algn="r">
                        <a:lnSpc>
                          <a:spcPct val="100000"/>
                        </a:lnSpc>
                        <a:spcBef>
                          <a:spcPts val="894"/>
                        </a:spcBef>
                      </a:pPr>
                      <a:r>
                        <a:rPr sz="1000" spc="90">
                          <a:solidFill>
                            <a:srgbClr val="2D2D38"/>
                          </a:solidFill>
                          <a:latin typeface="Trebuchet MS"/>
                          <a:cs typeface="Trebuchet MS"/>
                        </a:rPr>
                        <a:t>1</a:t>
                      </a:r>
                      <a:r>
                        <a:rPr sz="1000" spc="-55">
                          <a:solidFill>
                            <a:srgbClr val="2D2D38"/>
                          </a:solidFill>
                          <a:latin typeface="Trebuchet MS"/>
                          <a:cs typeface="Trebuchet MS"/>
                        </a:rPr>
                        <a:t> </a:t>
                      </a:r>
                      <a:r>
                        <a:rPr sz="1000" spc="85">
                          <a:solidFill>
                            <a:srgbClr val="2D2D38"/>
                          </a:solidFill>
                          <a:latin typeface="Trebuchet MS"/>
                          <a:cs typeface="Trebuchet MS"/>
                        </a:rPr>
                        <a:t>423</a:t>
                      </a:r>
                      <a:r>
                        <a:rPr sz="1000" spc="-30">
                          <a:solidFill>
                            <a:srgbClr val="2D2D38"/>
                          </a:solidFill>
                          <a:latin typeface="Trebuchet MS"/>
                          <a:cs typeface="Trebuchet MS"/>
                        </a:rPr>
                        <a:t> </a:t>
                      </a:r>
                      <a:r>
                        <a:rPr sz="1000" spc="85">
                          <a:solidFill>
                            <a:srgbClr val="2D2D38"/>
                          </a:solidFill>
                          <a:latin typeface="Trebuchet MS"/>
                          <a:cs typeface="Trebuchet MS"/>
                        </a:rPr>
                        <a:t>680</a:t>
                      </a:r>
                      <a:r>
                        <a:rPr sz="1000" spc="-30">
                          <a:solidFill>
                            <a:srgbClr val="2D2D38"/>
                          </a:solidFill>
                          <a:latin typeface="Trebuchet MS"/>
                          <a:cs typeface="Trebuchet MS"/>
                        </a:rPr>
                        <a:t> </a:t>
                      </a:r>
                      <a:r>
                        <a:rPr sz="1000" spc="45">
                          <a:solidFill>
                            <a:srgbClr val="2D2D38"/>
                          </a:solidFill>
                          <a:latin typeface="Trebuchet MS"/>
                          <a:cs typeface="Trebuchet MS"/>
                        </a:rPr>
                        <a:t>NOK</a:t>
                      </a:r>
                      <a:endParaRPr sz="1000">
                        <a:latin typeface="Trebuchet MS"/>
                        <a:cs typeface="Trebuchet MS"/>
                      </a:endParaRPr>
                    </a:p>
                  </a:txBody>
                  <a:tcPr marL="0" marR="0" marT="113664" marB="0">
                    <a:solidFill>
                      <a:srgbClr val="FFFFFF"/>
                    </a:solidFill>
                  </a:tcPr>
                </a:tc>
                <a:extLst>
                  <a:ext uri="{0D108BD9-81ED-4DB2-BD59-A6C34878D82A}">
                    <a16:rowId xmlns:a16="http://schemas.microsoft.com/office/drawing/2014/main" val="10003"/>
                  </a:ext>
                </a:extLst>
              </a:tr>
              <a:tr h="391160">
                <a:tc>
                  <a:txBody>
                    <a:bodyPr/>
                    <a:lstStyle/>
                    <a:p>
                      <a:pPr marL="127000">
                        <a:lnSpc>
                          <a:spcPct val="100000"/>
                        </a:lnSpc>
                        <a:spcBef>
                          <a:spcPts val="900"/>
                        </a:spcBef>
                      </a:pPr>
                      <a:r>
                        <a:rPr sz="1000">
                          <a:solidFill>
                            <a:srgbClr val="2D2D38"/>
                          </a:solidFill>
                          <a:latin typeface="Trebuchet MS"/>
                          <a:cs typeface="Trebuchet MS"/>
                        </a:rPr>
                        <a:t>Netto</a:t>
                      </a:r>
                      <a:r>
                        <a:rPr sz="1000" spc="-40">
                          <a:solidFill>
                            <a:srgbClr val="2D2D38"/>
                          </a:solidFill>
                          <a:latin typeface="Trebuchet MS"/>
                          <a:cs typeface="Trebuchet MS"/>
                        </a:rPr>
                        <a:t> </a:t>
                      </a:r>
                      <a:r>
                        <a:rPr sz="1000" spc="-10">
                          <a:solidFill>
                            <a:srgbClr val="2D2D38"/>
                          </a:solidFill>
                          <a:latin typeface="Trebuchet MS"/>
                          <a:cs typeface="Trebuchet MS"/>
                        </a:rPr>
                        <a:t>p</a:t>
                      </a:r>
                      <a:r>
                        <a:rPr sz="1000">
                          <a:solidFill>
                            <a:srgbClr val="2D2D38"/>
                          </a:solidFill>
                          <a:latin typeface="Trebuchet MS"/>
                          <a:cs typeface="Trebuchet MS"/>
                        </a:rPr>
                        <a:t>en</a:t>
                      </a:r>
                      <a:r>
                        <a:rPr sz="1000" spc="-5">
                          <a:solidFill>
                            <a:srgbClr val="2D2D38"/>
                          </a:solidFill>
                          <a:latin typeface="Trebuchet MS"/>
                          <a:cs typeface="Trebuchet MS"/>
                        </a:rPr>
                        <a:t>d</a:t>
                      </a:r>
                      <a:r>
                        <a:rPr sz="1000">
                          <a:solidFill>
                            <a:srgbClr val="2D2D38"/>
                          </a:solidFill>
                          <a:latin typeface="Trebuchet MS"/>
                          <a:cs typeface="Trebuchet MS"/>
                        </a:rPr>
                        <a:t>ling inn</a:t>
                      </a:r>
                      <a:r>
                        <a:rPr sz="1000" spc="-20">
                          <a:solidFill>
                            <a:srgbClr val="2D2D38"/>
                          </a:solidFill>
                          <a:latin typeface="Trebuchet MS"/>
                          <a:cs typeface="Trebuchet MS"/>
                        </a:rPr>
                        <a:t> </a:t>
                      </a:r>
                      <a:r>
                        <a:rPr sz="1000" spc="-5">
                          <a:solidFill>
                            <a:srgbClr val="2D2D38"/>
                          </a:solidFill>
                          <a:latin typeface="Trebuchet MS"/>
                          <a:cs typeface="Trebuchet MS"/>
                        </a:rPr>
                        <a:t>t</a:t>
                      </a:r>
                      <a:r>
                        <a:rPr sz="1000">
                          <a:solidFill>
                            <a:srgbClr val="2D2D38"/>
                          </a:solidFill>
                          <a:latin typeface="Trebuchet MS"/>
                          <a:cs typeface="Trebuchet MS"/>
                        </a:rPr>
                        <a:t>il</a:t>
                      </a:r>
                      <a:r>
                        <a:rPr sz="1000" spc="-50">
                          <a:solidFill>
                            <a:srgbClr val="2D2D38"/>
                          </a:solidFill>
                          <a:latin typeface="Trebuchet MS"/>
                          <a:cs typeface="Trebuchet MS"/>
                        </a:rPr>
                        <a:t> </a:t>
                      </a:r>
                      <a:r>
                        <a:rPr sz="1000">
                          <a:solidFill>
                            <a:srgbClr val="2D2D38"/>
                          </a:solidFill>
                          <a:latin typeface="Trebuchet MS"/>
                          <a:cs typeface="Trebuchet MS"/>
                        </a:rPr>
                        <a:t>ko</a:t>
                      </a:r>
                      <a:r>
                        <a:rPr sz="1000" spc="-5">
                          <a:solidFill>
                            <a:srgbClr val="2D2D38"/>
                          </a:solidFill>
                          <a:latin typeface="Trebuchet MS"/>
                          <a:cs typeface="Trebuchet MS"/>
                        </a:rPr>
                        <a:t>m</a:t>
                      </a:r>
                      <a:r>
                        <a:rPr sz="1000" spc="-10">
                          <a:solidFill>
                            <a:srgbClr val="2D2D38"/>
                          </a:solidFill>
                          <a:latin typeface="Trebuchet MS"/>
                          <a:cs typeface="Trebuchet MS"/>
                        </a:rPr>
                        <a:t>m</a:t>
                      </a:r>
                      <a:r>
                        <a:rPr sz="1000">
                          <a:solidFill>
                            <a:srgbClr val="2D2D38"/>
                          </a:solidFill>
                          <a:latin typeface="Trebuchet MS"/>
                          <a:cs typeface="Trebuchet MS"/>
                        </a:rPr>
                        <a:t>u</a:t>
                      </a:r>
                      <a:r>
                        <a:rPr sz="1000" spc="-5">
                          <a:solidFill>
                            <a:srgbClr val="2D2D38"/>
                          </a:solidFill>
                          <a:latin typeface="Trebuchet MS"/>
                          <a:cs typeface="Trebuchet MS"/>
                        </a:rPr>
                        <a:t>ne</a:t>
                      </a:r>
                      <a:r>
                        <a:rPr sz="1000">
                          <a:solidFill>
                            <a:srgbClr val="2D2D38"/>
                          </a:solidFill>
                          <a:latin typeface="Trebuchet MS"/>
                          <a:cs typeface="Trebuchet MS"/>
                        </a:rPr>
                        <a:t>n</a:t>
                      </a:r>
                      <a:r>
                        <a:rPr sz="1000" spc="-5">
                          <a:solidFill>
                            <a:srgbClr val="2D2D38"/>
                          </a:solidFill>
                          <a:latin typeface="Trebuchet MS"/>
                          <a:cs typeface="Trebuchet MS"/>
                        </a:rPr>
                        <a:t> (2</a:t>
                      </a:r>
                      <a:r>
                        <a:rPr sz="1000" spc="-10">
                          <a:solidFill>
                            <a:srgbClr val="2D2D38"/>
                          </a:solidFill>
                          <a:latin typeface="Trebuchet MS"/>
                          <a:cs typeface="Trebuchet MS"/>
                        </a:rPr>
                        <a:t>019</a:t>
                      </a:r>
                      <a:r>
                        <a:rPr sz="1000">
                          <a:solidFill>
                            <a:srgbClr val="2D2D38"/>
                          </a:solidFill>
                          <a:latin typeface="Trebuchet MS"/>
                          <a:cs typeface="Trebuchet MS"/>
                        </a:rPr>
                        <a:t>)</a:t>
                      </a:r>
                      <a:endParaRPr sz="1000">
                        <a:latin typeface="Trebuchet MS"/>
                        <a:cs typeface="Trebuchet MS"/>
                      </a:endParaRPr>
                    </a:p>
                  </a:txBody>
                  <a:tcPr marL="0" marR="0" marT="114300" marB="0">
                    <a:solidFill>
                      <a:srgbClr val="FFFFFF"/>
                    </a:solidFill>
                  </a:tcPr>
                </a:tc>
                <a:tc>
                  <a:txBody>
                    <a:bodyPr/>
                    <a:lstStyle/>
                    <a:p>
                      <a:pPr marR="119380" algn="r">
                        <a:lnSpc>
                          <a:spcPct val="100000"/>
                        </a:lnSpc>
                        <a:spcBef>
                          <a:spcPts val="900"/>
                        </a:spcBef>
                      </a:pPr>
                      <a:r>
                        <a:rPr sz="1000" spc="80">
                          <a:solidFill>
                            <a:srgbClr val="2D2D38"/>
                          </a:solidFill>
                          <a:latin typeface="Trebuchet MS"/>
                          <a:cs typeface="Trebuchet MS"/>
                        </a:rPr>
                        <a:t>47</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4"/>
                  </a:ext>
                </a:extLst>
              </a:tr>
              <a:tr h="391160">
                <a:tc>
                  <a:txBody>
                    <a:bodyPr/>
                    <a:lstStyle/>
                    <a:p>
                      <a:pPr marL="127000">
                        <a:lnSpc>
                          <a:spcPct val="100000"/>
                        </a:lnSpc>
                        <a:spcBef>
                          <a:spcPts val="894"/>
                        </a:spcBef>
                      </a:pPr>
                      <a:r>
                        <a:rPr sz="1000">
                          <a:solidFill>
                            <a:srgbClr val="2D2D38"/>
                          </a:solidFill>
                          <a:latin typeface="Trebuchet MS"/>
                          <a:cs typeface="Trebuchet MS"/>
                        </a:rPr>
                        <a:t>Fordeling</a:t>
                      </a:r>
                      <a:r>
                        <a:rPr sz="1000" spc="-10">
                          <a:solidFill>
                            <a:srgbClr val="2D2D38"/>
                          </a:solidFill>
                          <a:latin typeface="Trebuchet MS"/>
                          <a:cs typeface="Trebuchet MS"/>
                        </a:rPr>
                        <a:t> </a:t>
                      </a:r>
                      <a:r>
                        <a:rPr sz="1000" spc="-15">
                          <a:solidFill>
                            <a:srgbClr val="2D2D38"/>
                          </a:solidFill>
                          <a:latin typeface="Trebuchet MS"/>
                          <a:cs typeface="Trebuchet MS"/>
                        </a:rPr>
                        <a:t>privat/offentlig </a:t>
                      </a:r>
                      <a:r>
                        <a:rPr sz="1000" spc="45">
                          <a:solidFill>
                            <a:srgbClr val="2D2D38"/>
                          </a:solidFill>
                          <a:latin typeface="Trebuchet MS"/>
                          <a:cs typeface="Trebuchet MS"/>
                        </a:rPr>
                        <a:t>(2019)</a:t>
                      </a:r>
                      <a:endParaRPr sz="1000">
                        <a:latin typeface="Trebuchet MS"/>
                        <a:cs typeface="Trebuchet MS"/>
                      </a:endParaRPr>
                    </a:p>
                  </a:txBody>
                  <a:tcPr marL="0" marR="0" marT="113664" marB="0">
                    <a:solidFill>
                      <a:srgbClr val="FFFFFF"/>
                    </a:solidFill>
                  </a:tcPr>
                </a:tc>
                <a:tc>
                  <a:txBody>
                    <a:bodyPr/>
                    <a:lstStyle/>
                    <a:p>
                      <a:pPr marR="119380" algn="r">
                        <a:lnSpc>
                          <a:spcPct val="100000"/>
                        </a:lnSpc>
                        <a:spcBef>
                          <a:spcPts val="894"/>
                        </a:spcBef>
                      </a:pPr>
                      <a:r>
                        <a:rPr sz="1000" spc="-10">
                          <a:solidFill>
                            <a:srgbClr val="2D2D38"/>
                          </a:solidFill>
                          <a:latin typeface="Trebuchet MS"/>
                          <a:cs typeface="Trebuchet MS"/>
                        </a:rPr>
                        <a:t>6</a:t>
                      </a:r>
                      <a:r>
                        <a:rPr sz="1000">
                          <a:solidFill>
                            <a:srgbClr val="2D2D38"/>
                          </a:solidFill>
                          <a:latin typeface="Trebuchet MS"/>
                          <a:cs typeface="Trebuchet MS"/>
                        </a:rPr>
                        <a:t>8</a:t>
                      </a:r>
                      <a:r>
                        <a:rPr sz="1000" spc="-25">
                          <a:solidFill>
                            <a:srgbClr val="2D2D38"/>
                          </a:solidFill>
                          <a:latin typeface="Trebuchet MS"/>
                          <a:cs typeface="Trebuchet MS"/>
                        </a:rPr>
                        <a:t> </a:t>
                      </a:r>
                      <a:r>
                        <a:rPr sz="1000">
                          <a:solidFill>
                            <a:srgbClr val="2D2D38"/>
                          </a:solidFill>
                          <a:latin typeface="Trebuchet MS"/>
                          <a:cs typeface="Trebuchet MS"/>
                        </a:rPr>
                        <a:t>%</a:t>
                      </a:r>
                      <a:r>
                        <a:rPr sz="1000" spc="-35">
                          <a:solidFill>
                            <a:srgbClr val="2D2D38"/>
                          </a:solidFill>
                          <a:latin typeface="Trebuchet MS"/>
                          <a:cs typeface="Trebuchet MS"/>
                        </a:rPr>
                        <a:t> </a:t>
                      </a:r>
                      <a:r>
                        <a:rPr sz="1000">
                          <a:solidFill>
                            <a:srgbClr val="2D2D38"/>
                          </a:solidFill>
                          <a:latin typeface="Trebuchet MS"/>
                          <a:cs typeface="Trebuchet MS"/>
                        </a:rPr>
                        <a:t>/</a:t>
                      </a:r>
                      <a:r>
                        <a:rPr sz="1000" spc="-45">
                          <a:solidFill>
                            <a:srgbClr val="2D2D38"/>
                          </a:solidFill>
                          <a:latin typeface="Trebuchet MS"/>
                          <a:cs typeface="Trebuchet MS"/>
                        </a:rPr>
                        <a:t> </a:t>
                      </a:r>
                      <a:r>
                        <a:rPr sz="1000" spc="-10">
                          <a:solidFill>
                            <a:srgbClr val="2D2D38"/>
                          </a:solidFill>
                          <a:latin typeface="Trebuchet MS"/>
                          <a:cs typeface="Trebuchet MS"/>
                        </a:rPr>
                        <a:t>3</a:t>
                      </a:r>
                      <a:r>
                        <a:rPr sz="1000">
                          <a:solidFill>
                            <a:srgbClr val="2D2D38"/>
                          </a:solidFill>
                          <a:latin typeface="Trebuchet MS"/>
                          <a:cs typeface="Trebuchet MS"/>
                        </a:rPr>
                        <a:t>2</a:t>
                      </a:r>
                      <a:r>
                        <a:rPr sz="1000" spc="-25">
                          <a:solidFill>
                            <a:srgbClr val="2D2D38"/>
                          </a:solidFill>
                          <a:latin typeface="Trebuchet MS"/>
                          <a:cs typeface="Trebuchet MS"/>
                        </a:rPr>
                        <a:t> </a:t>
                      </a:r>
                      <a:r>
                        <a:rPr sz="1000">
                          <a:solidFill>
                            <a:srgbClr val="2D2D38"/>
                          </a:solidFill>
                          <a:latin typeface="Trebuchet MS"/>
                          <a:cs typeface="Trebuchet MS"/>
                        </a:rPr>
                        <a:t>%</a:t>
                      </a:r>
                      <a:endParaRPr sz="1000">
                        <a:latin typeface="Trebuchet MS"/>
                        <a:cs typeface="Trebuchet MS"/>
                      </a:endParaRPr>
                    </a:p>
                  </a:txBody>
                  <a:tcPr marL="0" marR="0" marT="113664" marB="0">
                    <a:solidFill>
                      <a:srgbClr val="FFFFFF"/>
                    </a:solidFill>
                  </a:tcPr>
                </a:tc>
                <a:extLst>
                  <a:ext uri="{0D108BD9-81ED-4DB2-BD59-A6C34878D82A}">
                    <a16:rowId xmlns:a16="http://schemas.microsoft.com/office/drawing/2014/main" val="10005"/>
                  </a:ext>
                </a:extLst>
              </a:tr>
              <a:tr h="423545">
                <a:tc>
                  <a:txBody>
                    <a:bodyPr/>
                    <a:lstStyle/>
                    <a:p>
                      <a:pPr marL="127000" marR="765810">
                        <a:lnSpc>
                          <a:spcPct val="100000"/>
                        </a:lnSpc>
                        <a:spcBef>
                          <a:spcPts val="835"/>
                        </a:spcBef>
                      </a:pPr>
                      <a:r>
                        <a:rPr sz="1000" spc="20">
                          <a:solidFill>
                            <a:srgbClr val="2D2D38"/>
                          </a:solidFill>
                          <a:latin typeface="Trebuchet MS"/>
                          <a:cs typeface="Trebuchet MS"/>
                        </a:rPr>
                        <a:t>Rangering</a:t>
                      </a:r>
                      <a:r>
                        <a:rPr sz="1000" spc="-20">
                          <a:solidFill>
                            <a:srgbClr val="2D2D38"/>
                          </a:solidFill>
                          <a:latin typeface="Trebuchet MS"/>
                          <a:cs typeface="Trebuchet MS"/>
                        </a:rPr>
                        <a:t> </a:t>
                      </a:r>
                      <a:r>
                        <a:rPr sz="1000" spc="40">
                          <a:solidFill>
                            <a:srgbClr val="2D2D38"/>
                          </a:solidFill>
                          <a:latin typeface="Trebuchet MS"/>
                          <a:cs typeface="Trebuchet MS"/>
                        </a:rPr>
                        <a:t>NHOs</a:t>
                      </a:r>
                      <a:r>
                        <a:rPr sz="1000" spc="-40">
                          <a:solidFill>
                            <a:srgbClr val="2D2D38"/>
                          </a:solidFill>
                          <a:latin typeface="Trebuchet MS"/>
                          <a:cs typeface="Trebuchet MS"/>
                        </a:rPr>
                        <a:t> </a:t>
                      </a:r>
                      <a:r>
                        <a:rPr sz="1000" spc="15">
                          <a:solidFill>
                            <a:srgbClr val="2D2D38"/>
                          </a:solidFill>
                          <a:latin typeface="Trebuchet MS"/>
                          <a:cs typeface="Trebuchet MS"/>
                        </a:rPr>
                        <a:t>Kommune</a:t>
                      </a:r>
                      <a:r>
                        <a:rPr sz="1000" spc="-25">
                          <a:solidFill>
                            <a:srgbClr val="2D2D38"/>
                          </a:solidFill>
                          <a:latin typeface="Trebuchet MS"/>
                          <a:cs typeface="Trebuchet MS"/>
                        </a:rPr>
                        <a:t> </a:t>
                      </a:r>
                      <a:r>
                        <a:rPr sz="1000" spc="60">
                          <a:solidFill>
                            <a:srgbClr val="2D2D38"/>
                          </a:solidFill>
                          <a:latin typeface="Trebuchet MS"/>
                          <a:cs typeface="Trebuchet MS"/>
                        </a:rPr>
                        <a:t>NM</a:t>
                      </a:r>
                      <a:r>
                        <a:rPr sz="1000" spc="-40">
                          <a:solidFill>
                            <a:srgbClr val="2D2D38"/>
                          </a:solidFill>
                          <a:latin typeface="Trebuchet MS"/>
                          <a:cs typeface="Trebuchet MS"/>
                        </a:rPr>
                        <a:t> </a:t>
                      </a:r>
                      <a:r>
                        <a:rPr sz="1000" spc="85">
                          <a:solidFill>
                            <a:srgbClr val="2D2D38"/>
                          </a:solidFill>
                          <a:latin typeface="Trebuchet MS"/>
                          <a:cs typeface="Trebuchet MS"/>
                        </a:rPr>
                        <a:t>2020</a:t>
                      </a:r>
                      <a:r>
                        <a:rPr sz="1000" spc="-5">
                          <a:solidFill>
                            <a:srgbClr val="2D2D38"/>
                          </a:solidFill>
                          <a:latin typeface="Trebuchet MS"/>
                          <a:cs typeface="Trebuchet MS"/>
                        </a:rPr>
                        <a:t> </a:t>
                      </a:r>
                      <a:r>
                        <a:rPr sz="1000" spc="55">
                          <a:solidFill>
                            <a:srgbClr val="2D2D38"/>
                          </a:solidFill>
                          <a:latin typeface="Trebuchet MS"/>
                          <a:cs typeface="Trebuchet MS"/>
                        </a:rPr>
                        <a:t>(356 </a:t>
                      </a:r>
                      <a:r>
                        <a:rPr sz="1000" spc="-290">
                          <a:solidFill>
                            <a:srgbClr val="2D2D38"/>
                          </a:solidFill>
                          <a:latin typeface="Trebuchet MS"/>
                          <a:cs typeface="Trebuchet MS"/>
                        </a:rPr>
                        <a:t> </a:t>
                      </a:r>
                      <a:r>
                        <a:rPr sz="1000" spc="5">
                          <a:solidFill>
                            <a:srgbClr val="2D2D38"/>
                          </a:solidFill>
                          <a:latin typeface="Trebuchet MS"/>
                          <a:cs typeface="Trebuchet MS"/>
                        </a:rPr>
                        <a:t>kommuner)</a:t>
                      </a:r>
                      <a:endParaRPr sz="1000">
                        <a:latin typeface="Trebuchet MS"/>
                        <a:cs typeface="Trebuchet MS"/>
                      </a:endParaRPr>
                    </a:p>
                  </a:txBody>
                  <a:tcPr marL="0" marR="0" marT="106045" marB="0">
                    <a:solidFill>
                      <a:srgbClr val="FFFFFF"/>
                    </a:solidFill>
                  </a:tcPr>
                </a:tc>
                <a:tc>
                  <a:txBody>
                    <a:bodyPr/>
                    <a:lstStyle/>
                    <a:p>
                      <a:pPr marR="120650" algn="r">
                        <a:lnSpc>
                          <a:spcPct val="100000"/>
                        </a:lnSpc>
                        <a:spcBef>
                          <a:spcPts val="900"/>
                        </a:spcBef>
                      </a:pPr>
                      <a:r>
                        <a:rPr sz="1000" spc="45">
                          <a:solidFill>
                            <a:srgbClr val="2D2D38"/>
                          </a:solidFill>
                          <a:latin typeface="Trebuchet MS"/>
                          <a:cs typeface="Trebuchet MS"/>
                        </a:rPr>
                        <a:t>137.</a:t>
                      </a:r>
                      <a:r>
                        <a:rPr sz="1000" spc="-50">
                          <a:solidFill>
                            <a:srgbClr val="2D2D38"/>
                          </a:solidFill>
                          <a:latin typeface="Trebuchet MS"/>
                          <a:cs typeface="Trebuchet MS"/>
                        </a:rPr>
                        <a:t> </a:t>
                      </a:r>
                      <a:r>
                        <a:rPr sz="1000" spc="15">
                          <a:solidFill>
                            <a:srgbClr val="2D2D38"/>
                          </a:solidFill>
                          <a:latin typeface="Trebuchet MS"/>
                          <a:cs typeface="Trebuchet MS"/>
                        </a:rPr>
                        <a:t>plass</a:t>
                      </a:r>
                      <a:endParaRPr sz="1000">
                        <a:latin typeface="Trebuchet MS"/>
                        <a:cs typeface="Trebuchet MS"/>
                      </a:endParaRPr>
                    </a:p>
                  </a:txBody>
                  <a:tcPr marL="0" marR="0" marT="114300" marB="0">
                    <a:solidFill>
                      <a:srgbClr val="FFFFFF"/>
                    </a:solidFill>
                  </a:tcPr>
                </a:tc>
                <a:extLst>
                  <a:ext uri="{0D108BD9-81ED-4DB2-BD59-A6C34878D82A}">
                    <a16:rowId xmlns:a16="http://schemas.microsoft.com/office/drawing/2014/main" val="10006"/>
                  </a:ext>
                </a:extLst>
              </a:tr>
            </a:tbl>
          </a:graphicData>
        </a:graphic>
      </p:graphicFrame>
      <p:grpSp>
        <p:nvGrpSpPr>
          <p:cNvPr id="50" name="object 50"/>
          <p:cNvGrpSpPr/>
          <p:nvPr/>
        </p:nvGrpSpPr>
        <p:grpSpPr>
          <a:xfrm>
            <a:off x="303275" y="2153411"/>
            <a:ext cx="485140" cy="2583180"/>
            <a:chOff x="303275" y="2153411"/>
            <a:chExt cx="485140" cy="2583180"/>
          </a:xfrm>
        </p:grpSpPr>
        <p:pic>
          <p:nvPicPr>
            <p:cNvPr id="51" name="object 51"/>
            <p:cNvPicPr/>
            <p:nvPr/>
          </p:nvPicPr>
          <p:blipFill>
            <a:blip r:embed="rId6" cstate="print"/>
            <a:stretch>
              <a:fillRect/>
            </a:stretch>
          </p:blipFill>
          <p:spPr>
            <a:xfrm>
              <a:off x="408431" y="2895599"/>
              <a:ext cx="275755" cy="265049"/>
            </a:xfrm>
            <a:prstGeom prst="rect">
              <a:avLst/>
            </a:prstGeom>
          </p:spPr>
        </p:pic>
        <p:pic>
          <p:nvPicPr>
            <p:cNvPr id="52" name="object 52"/>
            <p:cNvPicPr/>
            <p:nvPr/>
          </p:nvPicPr>
          <p:blipFill>
            <a:blip r:embed="rId7" cstate="print"/>
            <a:stretch>
              <a:fillRect/>
            </a:stretch>
          </p:blipFill>
          <p:spPr>
            <a:xfrm>
              <a:off x="441959" y="2153411"/>
              <a:ext cx="208788" cy="234187"/>
            </a:xfrm>
            <a:prstGeom prst="rect">
              <a:avLst/>
            </a:prstGeom>
          </p:spPr>
        </p:pic>
        <p:pic>
          <p:nvPicPr>
            <p:cNvPr id="53" name="object 53"/>
            <p:cNvPicPr/>
            <p:nvPr/>
          </p:nvPicPr>
          <p:blipFill>
            <a:blip r:embed="rId8" cstate="print"/>
            <a:stretch>
              <a:fillRect/>
            </a:stretch>
          </p:blipFill>
          <p:spPr>
            <a:xfrm>
              <a:off x="451103" y="3717036"/>
              <a:ext cx="190500" cy="207263"/>
            </a:xfrm>
            <a:prstGeom prst="rect">
              <a:avLst/>
            </a:prstGeom>
          </p:spPr>
        </p:pic>
        <p:pic>
          <p:nvPicPr>
            <p:cNvPr id="54" name="object 54"/>
            <p:cNvPicPr/>
            <p:nvPr/>
          </p:nvPicPr>
          <p:blipFill>
            <a:blip r:embed="rId9" cstate="print"/>
            <a:stretch>
              <a:fillRect/>
            </a:stretch>
          </p:blipFill>
          <p:spPr>
            <a:xfrm>
              <a:off x="440435" y="4494276"/>
              <a:ext cx="211836" cy="242316"/>
            </a:xfrm>
            <a:prstGeom prst="rect">
              <a:avLst/>
            </a:prstGeom>
          </p:spPr>
        </p:pic>
        <p:pic>
          <p:nvPicPr>
            <p:cNvPr id="55" name="object 55"/>
            <p:cNvPicPr/>
            <p:nvPr/>
          </p:nvPicPr>
          <p:blipFill>
            <a:blip r:embed="rId10" cstate="print"/>
            <a:stretch>
              <a:fillRect/>
            </a:stretch>
          </p:blipFill>
          <p:spPr>
            <a:xfrm>
              <a:off x="359663" y="3325367"/>
              <a:ext cx="373380" cy="227076"/>
            </a:xfrm>
            <a:prstGeom prst="rect">
              <a:avLst/>
            </a:prstGeom>
          </p:spPr>
        </p:pic>
        <p:sp>
          <p:nvSpPr>
            <p:cNvPr id="56" name="object 56"/>
            <p:cNvSpPr/>
            <p:nvPr/>
          </p:nvSpPr>
          <p:spPr>
            <a:xfrm>
              <a:off x="408431" y="4088891"/>
              <a:ext cx="276225" cy="242570"/>
            </a:xfrm>
            <a:custGeom>
              <a:avLst/>
              <a:gdLst/>
              <a:ahLst/>
              <a:cxnLst/>
              <a:rect l="l" t="t" r="r" b="b"/>
              <a:pathLst>
                <a:path w="276225" h="242570">
                  <a:moveTo>
                    <a:pt x="112077" y="39623"/>
                  </a:moveTo>
                  <a:lnTo>
                    <a:pt x="6032" y="39623"/>
                  </a:lnTo>
                  <a:lnTo>
                    <a:pt x="3771" y="40004"/>
                  </a:lnTo>
                  <a:lnTo>
                    <a:pt x="2641" y="40385"/>
                  </a:lnTo>
                  <a:lnTo>
                    <a:pt x="1130" y="41909"/>
                  </a:lnTo>
                  <a:lnTo>
                    <a:pt x="0" y="43433"/>
                  </a:lnTo>
                  <a:lnTo>
                    <a:pt x="0" y="238124"/>
                  </a:lnTo>
                  <a:lnTo>
                    <a:pt x="1130" y="240029"/>
                  </a:lnTo>
                  <a:lnTo>
                    <a:pt x="2641" y="241553"/>
                  </a:lnTo>
                  <a:lnTo>
                    <a:pt x="3771" y="241934"/>
                  </a:lnTo>
                  <a:lnTo>
                    <a:pt x="6032" y="242315"/>
                  </a:lnTo>
                  <a:lnTo>
                    <a:pt x="269811" y="242315"/>
                  </a:lnTo>
                  <a:lnTo>
                    <a:pt x="275844" y="235838"/>
                  </a:lnTo>
                  <a:lnTo>
                    <a:pt x="275844" y="215518"/>
                  </a:lnTo>
                  <a:lnTo>
                    <a:pt x="72072" y="215518"/>
                  </a:lnTo>
                  <a:lnTo>
                    <a:pt x="61125" y="215137"/>
                  </a:lnTo>
                  <a:lnTo>
                    <a:pt x="52832" y="213994"/>
                  </a:lnTo>
                  <a:lnTo>
                    <a:pt x="46418" y="213613"/>
                  </a:lnTo>
                  <a:lnTo>
                    <a:pt x="41884" y="212470"/>
                  </a:lnTo>
                  <a:lnTo>
                    <a:pt x="38493" y="211327"/>
                  </a:lnTo>
                  <a:lnTo>
                    <a:pt x="36601" y="210184"/>
                  </a:lnTo>
                  <a:lnTo>
                    <a:pt x="35090" y="209041"/>
                  </a:lnTo>
                  <a:lnTo>
                    <a:pt x="34340" y="207644"/>
                  </a:lnTo>
                  <a:lnTo>
                    <a:pt x="33578" y="206882"/>
                  </a:lnTo>
                  <a:lnTo>
                    <a:pt x="31699" y="202310"/>
                  </a:lnTo>
                  <a:lnTo>
                    <a:pt x="32080" y="198119"/>
                  </a:lnTo>
                  <a:lnTo>
                    <a:pt x="33578" y="193293"/>
                  </a:lnTo>
                  <a:lnTo>
                    <a:pt x="36601" y="189864"/>
                  </a:lnTo>
                  <a:lnTo>
                    <a:pt x="38112" y="188340"/>
                  </a:lnTo>
                  <a:lnTo>
                    <a:pt x="39624" y="187197"/>
                  </a:lnTo>
                  <a:lnTo>
                    <a:pt x="41503" y="185673"/>
                  </a:lnTo>
                  <a:lnTo>
                    <a:pt x="43776" y="184149"/>
                  </a:lnTo>
                  <a:lnTo>
                    <a:pt x="48298" y="182244"/>
                  </a:lnTo>
                  <a:lnTo>
                    <a:pt x="58483" y="178561"/>
                  </a:lnTo>
                  <a:lnTo>
                    <a:pt x="63398" y="176656"/>
                  </a:lnTo>
                  <a:lnTo>
                    <a:pt x="67170" y="175132"/>
                  </a:lnTo>
                  <a:lnTo>
                    <a:pt x="69430" y="173989"/>
                  </a:lnTo>
                  <a:lnTo>
                    <a:pt x="70192" y="172084"/>
                  </a:lnTo>
                  <a:lnTo>
                    <a:pt x="71323" y="169036"/>
                  </a:lnTo>
                  <a:lnTo>
                    <a:pt x="71323" y="165353"/>
                  </a:lnTo>
                  <a:lnTo>
                    <a:pt x="70561" y="163067"/>
                  </a:lnTo>
                  <a:lnTo>
                    <a:pt x="68681" y="160019"/>
                  </a:lnTo>
                  <a:lnTo>
                    <a:pt x="66408" y="156971"/>
                  </a:lnTo>
                  <a:lnTo>
                    <a:pt x="64528" y="153669"/>
                  </a:lnTo>
                  <a:lnTo>
                    <a:pt x="63017" y="148716"/>
                  </a:lnTo>
                  <a:lnTo>
                    <a:pt x="61506" y="148335"/>
                  </a:lnTo>
                  <a:lnTo>
                    <a:pt x="61125" y="147954"/>
                  </a:lnTo>
                  <a:lnTo>
                    <a:pt x="59994" y="147192"/>
                  </a:lnTo>
                  <a:lnTo>
                    <a:pt x="59626" y="146430"/>
                  </a:lnTo>
                  <a:lnTo>
                    <a:pt x="58864" y="145287"/>
                  </a:lnTo>
                  <a:lnTo>
                    <a:pt x="58864" y="144144"/>
                  </a:lnTo>
                  <a:lnTo>
                    <a:pt x="58483" y="143763"/>
                  </a:lnTo>
                  <a:lnTo>
                    <a:pt x="58483" y="143382"/>
                  </a:lnTo>
                  <a:lnTo>
                    <a:pt x="58115" y="141858"/>
                  </a:lnTo>
                  <a:lnTo>
                    <a:pt x="57734" y="140842"/>
                  </a:lnTo>
                  <a:lnTo>
                    <a:pt x="57734" y="139699"/>
                  </a:lnTo>
                  <a:lnTo>
                    <a:pt x="56984" y="138556"/>
                  </a:lnTo>
                  <a:lnTo>
                    <a:pt x="56603" y="137413"/>
                  </a:lnTo>
                  <a:lnTo>
                    <a:pt x="56603" y="136651"/>
                  </a:lnTo>
                  <a:lnTo>
                    <a:pt x="56222" y="135508"/>
                  </a:lnTo>
                  <a:lnTo>
                    <a:pt x="56222" y="132079"/>
                  </a:lnTo>
                  <a:lnTo>
                    <a:pt x="56603" y="130555"/>
                  </a:lnTo>
                  <a:lnTo>
                    <a:pt x="56984" y="129793"/>
                  </a:lnTo>
                  <a:lnTo>
                    <a:pt x="58115" y="129031"/>
                  </a:lnTo>
                  <a:lnTo>
                    <a:pt x="61125" y="129031"/>
                  </a:lnTo>
                  <a:lnTo>
                    <a:pt x="61125" y="128650"/>
                  </a:lnTo>
                  <a:lnTo>
                    <a:pt x="59994" y="123062"/>
                  </a:lnTo>
                  <a:lnTo>
                    <a:pt x="59994" y="116966"/>
                  </a:lnTo>
                  <a:lnTo>
                    <a:pt x="86029" y="91312"/>
                  </a:lnTo>
                  <a:lnTo>
                    <a:pt x="275844" y="91312"/>
                  </a:lnTo>
                  <a:lnTo>
                    <a:pt x="275844" y="74040"/>
                  </a:lnTo>
                  <a:lnTo>
                    <a:pt x="101879" y="74040"/>
                  </a:lnTo>
                  <a:lnTo>
                    <a:pt x="101879" y="54736"/>
                  </a:lnTo>
                  <a:lnTo>
                    <a:pt x="112077" y="54736"/>
                  </a:lnTo>
                  <a:lnTo>
                    <a:pt x="112077" y="39623"/>
                  </a:lnTo>
                  <a:close/>
                </a:path>
                <a:path w="276225" h="242570">
                  <a:moveTo>
                    <a:pt x="275844" y="91312"/>
                  </a:moveTo>
                  <a:lnTo>
                    <a:pt x="86029" y="91312"/>
                  </a:lnTo>
                  <a:lnTo>
                    <a:pt x="93954" y="92836"/>
                  </a:lnTo>
                  <a:lnTo>
                    <a:pt x="101511" y="96265"/>
                  </a:lnTo>
                  <a:lnTo>
                    <a:pt x="106794" y="101853"/>
                  </a:lnTo>
                  <a:lnTo>
                    <a:pt x="110566" y="108711"/>
                  </a:lnTo>
                  <a:lnTo>
                    <a:pt x="111696" y="116966"/>
                  </a:lnTo>
                  <a:lnTo>
                    <a:pt x="111696" y="123062"/>
                  </a:lnTo>
                  <a:lnTo>
                    <a:pt x="110566" y="128650"/>
                  </a:lnTo>
                  <a:lnTo>
                    <a:pt x="110566" y="129031"/>
                  </a:lnTo>
                  <a:lnTo>
                    <a:pt x="113588" y="129031"/>
                  </a:lnTo>
                  <a:lnTo>
                    <a:pt x="114719" y="129793"/>
                  </a:lnTo>
                  <a:lnTo>
                    <a:pt x="115468" y="130555"/>
                  </a:lnTo>
                  <a:lnTo>
                    <a:pt x="116230" y="132079"/>
                  </a:lnTo>
                  <a:lnTo>
                    <a:pt x="116230" y="133984"/>
                  </a:lnTo>
                  <a:lnTo>
                    <a:pt x="115468" y="135508"/>
                  </a:lnTo>
                  <a:lnTo>
                    <a:pt x="115087" y="136651"/>
                  </a:lnTo>
                  <a:lnTo>
                    <a:pt x="115087" y="137413"/>
                  </a:lnTo>
                  <a:lnTo>
                    <a:pt x="114719" y="138556"/>
                  </a:lnTo>
                  <a:lnTo>
                    <a:pt x="114719" y="139699"/>
                  </a:lnTo>
                  <a:lnTo>
                    <a:pt x="113957" y="140842"/>
                  </a:lnTo>
                  <a:lnTo>
                    <a:pt x="113588" y="141858"/>
                  </a:lnTo>
                  <a:lnTo>
                    <a:pt x="113207" y="143382"/>
                  </a:lnTo>
                  <a:lnTo>
                    <a:pt x="113207" y="144144"/>
                  </a:lnTo>
                  <a:lnTo>
                    <a:pt x="112826" y="144906"/>
                  </a:lnTo>
                  <a:lnTo>
                    <a:pt x="112826" y="145287"/>
                  </a:lnTo>
                  <a:lnTo>
                    <a:pt x="112077" y="146430"/>
                  </a:lnTo>
                  <a:lnTo>
                    <a:pt x="111315" y="147954"/>
                  </a:lnTo>
                  <a:lnTo>
                    <a:pt x="110185" y="148335"/>
                  </a:lnTo>
                  <a:lnTo>
                    <a:pt x="108673" y="148716"/>
                  </a:lnTo>
                  <a:lnTo>
                    <a:pt x="107162" y="153669"/>
                  </a:lnTo>
                  <a:lnTo>
                    <a:pt x="105283" y="156971"/>
                  </a:lnTo>
                  <a:lnTo>
                    <a:pt x="103022" y="160400"/>
                  </a:lnTo>
                  <a:lnTo>
                    <a:pt x="101511" y="163067"/>
                  </a:lnTo>
                  <a:lnTo>
                    <a:pt x="100380" y="165353"/>
                  </a:lnTo>
                  <a:lnTo>
                    <a:pt x="100380" y="169036"/>
                  </a:lnTo>
                  <a:lnTo>
                    <a:pt x="123774" y="182244"/>
                  </a:lnTo>
                  <a:lnTo>
                    <a:pt x="128295" y="184149"/>
                  </a:lnTo>
                  <a:lnTo>
                    <a:pt x="132067" y="187197"/>
                  </a:lnTo>
                  <a:lnTo>
                    <a:pt x="133959" y="188340"/>
                  </a:lnTo>
                  <a:lnTo>
                    <a:pt x="135089" y="189864"/>
                  </a:lnTo>
                  <a:lnTo>
                    <a:pt x="137350" y="193293"/>
                  </a:lnTo>
                  <a:lnTo>
                    <a:pt x="139623" y="197357"/>
                  </a:lnTo>
                  <a:lnTo>
                    <a:pt x="139623" y="202310"/>
                  </a:lnTo>
                  <a:lnTo>
                    <a:pt x="138493" y="206882"/>
                  </a:lnTo>
                  <a:lnTo>
                    <a:pt x="137350" y="207644"/>
                  </a:lnTo>
                  <a:lnTo>
                    <a:pt x="136601" y="209041"/>
                  </a:lnTo>
                  <a:lnTo>
                    <a:pt x="118872" y="213994"/>
                  </a:lnTo>
                  <a:lnTo>
                    <a:pt x="110566" y="215137"/>
                  </a:lnTo>
                  <a:lnTo>
                    <a:pt x="99618" y="215518"/>
                  </a:lnTo>
                  <a:lnTo>
                    <a:pt x="275844" y="215518"/>
                  </a:lnTo>
                  <a:lnTo>
                    <a:pt x="275844" y="191769"/>
                  </a:lnTo>
                  <a:lnTo>
                    <a:pt x="190563" y="191769"/>
                  </a:lnTo>
                  <a:lnTo>
                    <a:pt x="190563" y="174751"/>
                  </a:lnTo>
                  <a:lnTo>
                    <a:pt x="275844" y="174751"/>
                  </a:lnTo>
                  <a:lnTo>
                    <a:pt x="275844" y="156590"/>
                  </a:lnTo>
                  <a:lnTo>
                    <a:pt x="152069" y="156590"/>
                  </a:lnTo>
                  <a:lnTo>
                    <a:pt x="152069" y="139699"/>
                  </a:lnTo>
                  <a:lnTo>
                    <a:pt x="275844" y="139699"/>
                  </a:lnTo>
                  <a:lnTo>
                    <a:pt x="275844" y="118871"/>
                  </a:lnTo>
                  <a:lnTo>
                    <a:pt x="152069" y="118871"/>
                  </a:lnTo>
                  <a:lnTo>
                    <a:pt x="152069" y="101853"/>
                  </a:lnTo>
                  <a:lnTo>
                    <a:pt x="275844" y="101853"/>
                  </a:lnTo>
                  <a:lnTo>
                    <a:pt x="275844" y="91312"/>
                  </a:lnTo>
                  <a:close/>
                </a:path>
                <a:path w="276225" h="242570">
                  <a:moveTo>
                    <a:pt x="275844" y="174751"/>
                  </a:moveTo>
                  <a:lnTo>
                    <a:pt x="242265" y="174751"/>
                  </a:lnTo>
                  <a:lnTo>
                    <a:pt x="242265" y="191769"/>
                  </a:lnTo>
                  <a:lnTo>
                    <a:pt x="275844" y="191769"/>
                  </a:lnTo>
                  <a:lnTo>
                    <a:pt x="275844" y="174751"/>
                  </a:lnTo>
                  <a:close/>
                </a:path>
                <a:path w="276225" h="242570">
                  <a:moveTo>
                    <a:pt x="275844" y="139699"/>
                  </a:moveTo>
                  <a:lnTo>
                    <a:pt x="242265" y="139699"/>
                  </a:lnTo>
                  <a:lnTo>
                    <a:pt x="242265" y="156590"/>
                  </a:lnTo>
                  <a:lnTo>
                    <a:pt x="275844" y="156590"/>
                  </a:lnTo>
                  <a:lnTo>
                    <a:pt x="275844" y="139699"/>
                  </a:lnTo>
                  <a:close/>
                </a:path>
                <a:path w="276225" h="242570">
                  <a:moveTo>
                    <a:pt x="275844" y="101853"/>
                  </a:moveTo>
                  <a:lnTo>
                    <a:pt x="242265" y="101853"/>
                  </a:lnTo>
                  <a:lnTo>
                    <a:pt x="242265" y="118871"/>
                  </a:lnTo>
                  <a:lnTo>
                    <a:pt x="275844" y="118871"/>
                  </a:lnTo>
                  <a:lnTo>
                    <a:pt x="275844" y="101853"/>
                  </a:lnTo>
                  <a:close/>
                </a:path>
                <a:path w="276225" h="242570">
                  <a:moveTo>
                    <a:pt x="269811" y="39623"/>
                  </a:moveTo>
                  <a:lnTo>
                    <a:pt x="166789" y="39623"/>
                  </a:lnTo>
                  <a:lnTo>
                    <a:pt x="166789" y="54736"/>
                  </a:lnTo>
                  <a:lnTo>
                    <a:pt x="176974" y="54736"/>
                  </a:lnTo>
                  <a:lnTo>
                    <a:pt x="176974" y="74040"/>
                  </a:lnTo>
                  <a:lnTo>
                    <a:pt x="275844" y="74040"/>
                  </a:lnTo>
                  <a:lnTo>
                    <a:pt x="275844" y="45338"/>
                  </a:lnTo>
                  <a:lnTo>
                    <a:pt x="275463" y="43433"/>
                  </a:lnTo>
                  <a:lnTo>
                    <a:pt x="274713" y="41909"/>
                  </a:lnTo>
                  <a:lnTo>
                    <a:pt x="273202" y="40385"/>
                  </a:lnTo>
                  <a:lnTo>
                    <a:pt x="271691" y="40004"/>
                  </a:lnTo>
                  <a:lnTo>
                    <a:pt x="269811" y="39623"/>
                  </a:lnTo>
                  <a:close/>
                </a:path>
                <a:path w="276225" h="242570">
                  <a:moveTo>
                    <a:pt x="160375" y="0"/>
                  </a:moveTo>
                  <a:lnTo>
                    <a:pt x="118110" y="0"/>
                  </a:lnTo>
                  <a:lnTo>
                    <a:pt x="118110" y="66420"/>
                  </a:lnTo>
                  <a:lnTo>
                    <a:pt x="160375" y="66420"/>
                  </a:lnTo>
                  <a:lnTo>
                    <a:pt x="160375" y="0"/>
                  </a:lnTo>
                  <a:close/>
                </a:path>
              </a:pathLst>
            </a:custGeom>
            <a:solidFill>
              <a:srgbClr val="27ACAA"/>
            </a:solidFill>
          </p:spPr>
          <p:txBody>
            <a:bodyPr wrap="square" lIns="0" tIns="0" rIns="0" bIns="0" rtlCol="0"/>
            <a:lstStyle/>
            <a:p>
              <a:endParaRPr/>
            </a:p>
          </p:txBody>
        </p:sp>
        <p:pic>
          <p:nvPicPr>
            <p:cNvPr id="57" name="object 57"/>
            <p:cNvPicPr/>
            <p:nvPr/>
          </p:nvPicPr>
          <p:blipFill>
            <a:blip r:embed="rId11" cstate="print"/>
            <a:stretch>
              <a:fillRect/>
            </a:stretch>
          </p:blipFill>
          <p:spPr>
            <a:xfrm>
              <a:off x="303275" y="2551175"/>
              <a:ext cx="484631" cy="179832"/>
            </a:xfrm>
            <a:prstGeom prst="rect">
              <a:avLst/>
            </a:prstGeom>
          </p:spPr>
        </p:pic>
      </p:grpSp>
      <p:sp>
        <p:nvSpPr>
          <p:cNvPr id="58" name="object 58"/>
          <p:cNvSpPr txBox="1"/>
          <p:nvPr/>
        </p:nvSpPr>
        <p:spPr>
          <a:xfrm>
            <a:off x="123240" y="6585001"/>
            <a:ext cx="1365250" cy="177800"/>
          </a:xfrm>
          <a:prstGeom prst="rect">
            <a:avLst/>
          </a:prstGeom>
        </p:spPr>
        <p:txBody>
          <a:bodyPr vert="horz" wrap="square" lIns="0" tIns="12065" rIns="0" bIns="0" rtlCol="0">
            <a:spAutoFit/>
          </a:bodyPr>
          <a:lstStyle/>
          <a:p>
            <a:pPr marL="12700">
              <a:lnSpc>
                <a:spcPct val="100000"/>
              </a:lnSpc>
              <a:spcBef>
                <a:spcPts val="95"/>
              </a:spcBef>
            </a:pPr>
            <a:r>
              <a:rPr sz="1000" spc="10">
                <a:solidFill>
                  <a:srgbClr val="FFFFFF"/>
                </a:solidFill>
                <a:latin typeface="Trebuchet MS"/>
                <a:cs typeface="Trebuchet MS"/>
              </a:rPr>
              <a:t>F</a:t>
            </a:r>
            <a:r>
              <a:rPr sz="1000" spc="-5">
                <a:solidFill>
                  <a:srgbClr val="FFFFFF"/>
                </a:solidFill>
                <a:latin typeface="Trebuchet MS"/>
                <a:cs typeface="Trebuchet MS"/>
              </a:rPr>
              <a:t>otoi</a:t>
            </a:r>
            <a:r>
              <a:rPr sz="1000" spc="-45">
                <a:solidFill>
                  <a:srgbClr val="FFFFFF"/>
                </a:solidFill>
                <a:latin typeface="Trebuchet MS"/>
                <a:cs typeface="Trebuchet MS"/>
              </a:rPr>
              <a:t>ll</a:t>
            </a:r>
            <a:r>
              <a:rPr sz="1000" spc="15">
                <a:solidFill>
                  <a:srgbClr val="FFFFFF"/>
                </a:solidFill>
                <a:latin typeface="Trebuchet MS"/>
                <a:cs typeface="Trebuchet MS"/>
              </a:rPr>
              <a:t>ust</a:t>
            </a:r>
            <a:r>
              <a:rPr sz="1000" spc="5">
                <a:solidFill>
                  <a:srgbClr val="FFFFFF"/>
                </a:solidFill>
                <a:latin typeface="Trebuchet MS"/>
                <a:cs typeface="Trebuchet MS"/>
              </a:rPr>
              <a:t>r</a:t>
            </a:r>
            <a:r>
              <a:rPr sz="1000" spc="15">
                <a:solidFill>
                  <a:srgbClr val="FFFFFF"/>
                </a:solidFill>
                <a:latin typeface="Trebuchet MS"/>
                <a:cs typeface="Trebuchet MS"/>
              </a:rPr>
              <a:t>a</a:t>
            </a:r>
            <a:r>
              <a:rPr sz="1000" spc="-30">
                <a:solidFill>
                  <a:srgbClr val="FFFFFF"/>
                </a:solidFill>
                <a:latin typeface="Trebuchet MS"/>
                <a:cs typeface="Trebuchet MS"/>
              </a:rPr>
              <a:t>sj</a:t>
            </a:r>
            <a:r>
              <a:rPr sz="1000" spc="-5">
                <a:solidFill>
                  <a:srgbClr val="FFFFFF"/>
                </a:solidFill>
                <a:latin typeface="Trebuchet MS"/>
                <a:cs typeface="Trebuchet MS"/>
              </a:rPr>
              <a:t>on:</a:t>
            </a:r>
            <a:r>
              <a:rPr sz="1000" spc="-40">
                <a:solidFill>
                  <a:srgbClr val="FFFFFF"/>
                </a:solidFill>
                <a:latin typeface="Trebuchet MS"/>
                <a:cs typeface="Trebuchet MS"/>
              </a:rPr>
              <a:t> </a:t>
            </a:r>
            <a:r>
              <a:rPr sz="1000" spc="15">
                <a:solidFill>
                  <a:srgbClr val="FFFFFF"/>
                </a:solidFill>
                <a:latin typeface="Trebuchet MS"/>
                <a:cs typeface="Trebuchet MS"/>
              </a:rPr>
              <a:t>Stri</a:t>
            </a:r>
            <a:r>
              <a:rPr sz="1000" spc="-30">
                <a:solidFill>
                  <a:srgbClr val="FFFFFF"/>
                </a:solidFill>
                <a:latin typeface="Trebuchet MS"/>
                <a:cs typeface="Trebuchet MS"/>
              </a:rPr>
              <a:t>le</a:t>
            </a:r>
            <a:r>
              <a:rPr sz="1000" spc="20">
                <a:solidFill>
                  <a:srgbClr val="FFFFFF"/>
                </a:solidFill>
                <a:latin typeface="Trebuchet MS"/>
                <a:cs typeface="Trebuchet MS"/>
              </a:rPr>
              <a:t>n</a:t>
            </a:r>
            <a:endParaRPr sz="10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5CAEE265-4CB3-4395-BF61-6076417B04A5}"/>
              </a:ext>
            </a:extLst>
          </p:cNvPr>
          <p:cNvSpPr>
            <a:spLocks noGrp="1"/>
          </p:cNvSpPr>
          <p:nvPr>
            <p:ph type="title"/>
          </p:nvPr>
        </p:nvSpPr>
        <p:spPr>
          <a:xfrm>
            <a:off x="838200" y="785201"/>
            <a:ext cx="10515600" cy="925025"/>
          </a:xfrm>
        </p:spPr>
        <p:txBody>
          <a:bodyPr>
            <a:normAutofit/>
          </a:bodyPr>
          <a:lstStyle/>
          <a:p>
            <a:r>
              <a:rPr lang="nb-NO">
                <a:cs typeface="Calibri Light"/>
              </a:rPr>
              <a:t>Fleire nøkkeltal:</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a:xfrm>
            <a:off x="838200" y="1825625"/>
            <a:ext cx="3875316" cy="4351338"/>
          </a:xfrm>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F36483A5-E2A7-4092-9695-4085D9D877B5}"/>
              </a:ext>
            </a:extLst>
          </p:cNvPr>
          <p:cNvSpPr txBox="1"/>
          <p:nvPr/>
        </p:nvSpPr>
        <p:spPr>
          <a:xfrm>
            <a:off x="823687" y="1576615"/>
            <a:ext cx="361405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600">
                <a:cs typeface="Calibri"/>
              </a:rPr>
              <a:t>Ein bu- og arbeidsregion</a:t>
            </a:r>
          </a:p>
        </p:txBody>
      </p:sp>
      <p:pic>
        <p:nvPicPr>
          <p:cNvPr id="11" name="Bilde 11">
            <a:extLst>
              <a:ext uri="{FF2B5EF4-FFF2-40B4-BE49-F238E27FC236}">
                <a16:creationId xmlns:a16="http://schemas.microsoft.com/office/drawing/2014/main" id="{947C26E4-AA2F-494C-B089-B1BDC74A67CD}"/>
              </a:ext>
            </a:extLst>
          </p:cNvPr>
          <p:cNvPicPr>
            <a:picLocks noChangeAspect="1"/>
          </p:cNvPicPr>
          <p:nvPr/>
        </p:nvPicPr>
        <p:blipFill>
          <a:blip r:embed="rId4"/>
          <a:stretch>
            <a:fillRect/>
          </a:stretch>
        </p:blipFill>
        <p:spPr>
          <a:xfrm>
            <a:off x="968829" y="2164443"/>
            <a:ext cx="5646055" cy="4252685"/>
          </a:xfrm>
          <a:prstGeom prst="rect">
            <a:avLst/>
          </a:prstGeom>
        </p:spPr>
      </p:pic>
      <p:sp>
        <p:nvSpPr>
          <p:cNvPr id="12" name="TekstSylinder 11">
            <a:extLst>
              <a:ext uri="{FF2B5EF4-FFF2-40B4-BE49-F238E27FC236}">
                <a16:creationId xmlns:a16="http://schemas.microsoft.com/office/drawing/2014/main" id="{B5320614-27CE-4D5B-8059-D920F19C675A}"/>
              </a:ext>
            </a:extLst>
          </p:cNvPr>
          <p:cNvSpPr txBox="1"/>
          <p:nvPr/>
        </p:nvSpPr>
        <p:spPr>
          <a:xfrm>
            <a:off x="7463972" y="1068615"/>
            <a:ext cx="264341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cs typeface="Calibri"/>
              </a:rPr>
              <a:t>- Kompetanse</a:t>
            </a:r>
          </a:p>
          <a:p>
            <a:r>
              <a:rPr lang="nb-NO">
                <a:cs typeface="Calibri"/>
              </a:rPr>
              <a:t>- Utdannning</a:t>
            </a:r>
          </a:p>
          <a:p>
            <a:r>
              <a:rPr lang="nb-NO">
                <a:cs typeface="Calibri"/>
              </a:rPr>
              <a:t>- Rekruttering</a:t>
            </a:r>
          </a:p>
          <a:p>
            <a:endParaRPr lang="nb-NO">
              <a:cs typeface="Calibri"/>
            </a:endParaRPr>
          </a:p>
          <a:p>
            <a:r>
              <a:rPr lang="nb-NO" i="1">
                <a:cs typeface="Calibri"/>
              </a:rPr>
              <a:t>Kva vil framtidige arbeidsplassar krevje av kompetanse?</a:t>
            </a:r>
          </a:p>
          <a:p>
            <a:endParaRPr lang="nb-NO" i="1">
              <a:cs typeface="Calibri"/>
            </a:endParaRPr>
          </a:p>
          <a:p>
            <a:r>
              <a:rPr lang="nb-NO" i="1">
                <a:cs typeface="Calibri"/>
              </a:rPr>
              <a:t>Finn me denne lokalt?</a:t>
            </a:r>
          </a:p>
          <a:p>
            <a:r>
              <a:rPr lang="nb-NO" i="1">
                <a:cs typeface="Calibri"/>
              </a:rPr>
              <a:t>I regionen?</a:t>
            </a:r>
          </a:p>
          <a:p>
            <a:endParaRPr lang="nb-NO" i="1">
              <a:cs typeface="Calibri"/>
            </a:endParaRPr>
          </a:p>
          <a:p>
            <a:r>
              <a:rPr lang="nb-NO">
                <a:ea typeface="+mn-lt"/>
                <a:cs typeface="+mn-lt"/>
                <a:hlinkClick r:id="rId5"/>
              </a:rPr>
              <a:t>https://www.ssb.no/kommunefakta/gulen</a:t>
            </a:r>
            <a:endParaRPr lang="nb-NO"/>
          </a:p>
          <a:p>
            <a:endParaRPr lang="nb-NO">
              <a:cs typeface="Calibri"/>
            </a:endParaRPr>
          </a:p>
          <a:p>
            <a:endParaRPr lang="nb-NO">
              <a:cs typeface="Calibri"/>
            </a:endParaRPr>
          </a:p>
        </p:txBody>
      </p:sp>
    </p:spTree>
    <p:extLst>
      <p:ext uri="{BB962C8B-B14F-4D97-AF65-F5344CB8AC3E}">
        <p14:creationId xmlns:p14="http://schemas.microsoft.com/office/powerpoint/2010/main" val="227100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E5333F-161B-4FB9-813C-49E4019E75AA}"/>
              </a:ext>
            </a:extLst>
          </p:cNvPr>
          <p:cNvSpPr>
            <a:spLocks noGrp="1"/>
          </p:cNvSpPr>
          <p:nvPr>
            <p:ph type="title"/>
          </p:nvPr>
        </p:nvSpPr>
        <p:spPr/>
        <p:txBody>
          <a:bodyPr/>
          <a:lstStyle/>
          <a:p>
            <a:r>
              <a:rPr lang="nn-NO" dirty="0" err="1"/>
              <a:t>Swot</a:t>
            </a:r>
            <a:r>
              <a:rPr lang="nn-NO" dirty="0"/>
              <a:t>-analyse for Gulen</a:t>
            </a:r>
          </a:p>
        </p:txBody>
      </p:sp>
      <p:graphicFrame>
        <p:nvGraphicFramePr>
          <p:cNvPr id="3" name="Tabell 2">
            <a:extLst>
              <a:ext uri="{FF2B5EF4-FFF2-40B4-BE49-F238E27FC236}">
                <a16:creationId xmlns:a16="http://schemas.microsoft.com/office/drawing/2014/main" id="{839AD4AF-49A8-4EF8-B6B6-363C661BF761}"/>
              </a:ext>
            </a:extLst>
          </p:cNvPr>
          <p:cNvGraphicFramePr>
            <a:graphicFrameLocks noGrp="1"/>
          </p:cNvGraphicFramePr>
          <p:nvPr>
            <p:extLst>
              <p:ext uri="{D42A27DB-BD31-4B8C-83A1-F6EECF244321}">
                <p14:modId xmlns:p14="http://schemas.microsoft.com/office/powerpoint/2010/main" val="769571902"/>
              </p:ext>
            </p:extLst>
          </p:nvPr>
        </p:nvGraphicFramePr>
        <p:xfrm>
          <a:off x="2183907" y="1589103"/>
          <a:ext cx="6445188" cy="4747057"/>
        </p:xfrm>
        <a:graphic>
          <a:graphicData uri="http://schemas.openxmlformats.org/drawingml/2006/table">
            <a:tbl>
              <a:tblPr/>
              <a:tblGrid>
                <a:gridCol w="3105988">
                  <a:extLst>
                    <a:ext uri="{9D8B030D-6E8A-4147-A177-3AD203B41FA5}">
                      <a16:colId xmlns:a16="http://schemas.microsoft.com/office/drawing/2014/main" val="1746787337"/>
                    </a:ext>
                  </a:extLst>
                </a:gridCol>
                <a:gridCol w="3339200">
                  <a:extLst>
                    <a:ext uri="{9D8B030D-6E8A-4147-A177-3AD203B41FA5}">
                      <a16:colId xmlns:a16="http://schemas.microsoft.com/office/drawing/2014/main" val="2436716919"/>
                    </a:ext>
                  </a:extLst>
                </a:gridCol>
              </a:tblGrid>
              <a:tr h="2582675">
                <a:tc>
                  <a:txBody>
                    <a:bodyPr/>
                    <a:lstStyle/>
                    <a:p>
                      <a:pPr algn="l" rtl="0" fontAlgn="base"/>
                      <a:r>
                        <a:rPr lang="nn-NO" sz="1100" b="1" i="0" dirty="0">
                          <a:effectLst/>
                          <a:latin typeface="Calibri" panose="020F0502020204030204" pitchFamily="34" charset="0"/>
                        </a:rPr>
                        <a:t>Styrkar: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Nærleik til arbeidsplassar i regionen</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Areal – næring, (privat)</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Lokalt eigarskap</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Kort veg til </a:t>
                      </a:r>
                      <a:r>
                        <a:rPr lang="nn-NO" sz="1100" b="0" i="0" dirty="0" err="1">
                          <a:effectLst/>
                          <a:latin typeface="Calibri" panose="020F0502020204030204" pitchFamily="34" charset="0"/>
                        </a:rPr>
                        <a:t>beslutningstakar</a:t>
                      </a:r>
                      <a:r>
                        <a:rPr lang="nn-NO" sz="1100" b="0" i="0" dirty="0">
                          <a:effectLst/>
                          <a:latin typeface="Calibri" panose="020F0502020204030204" pitchFamily="34" charset="0"/>
                        </a:rPr>
                        <a:t> – privat/off.</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Gründerskap</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Oppdaterte arealplanar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Gründerbistand</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Stabil arbeidskraft</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Fiberdekning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Sterkt organisasjonsliv</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Naturressursar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Bransjevis mangfald i næringslivet</a:t>
                      </a:r>
                      <a:r>
                        <a:rPr lang="nn-NO" sz="1100" b="0" i="0" dirty="0">
                          <a:effectLst/>
                          <a:latin typeface="WordVisiCarriageReturn_MSFontService"/>
                        </a:rPr>
                        <a:t> </a:t>
                      </a:r>
                      <a:br>
                        <a:rPr lang="nn-NO" sz="900" b="0" i="0" dirty="0">
                          <a:effectLst/>
                          <a:latin typeface="WordVisiCarriageReturn_MSFontService"/>
                        </a:rPr>
                      </a:br>
                      <a:r>
                        <a:rPr lang="nn-NO" sz="900" b="0" i="0" dirty="0">
                          <a:effectLst/>
                          <a:latin typeface="Calibri" panose="020F0502020204030204" pitchFamily="34" charset="0"/>
                        </a:rPr>
                        <a:t> </a:t>
                      </a:r>
                      <a:endParaRPr lang="nn-NO" sz="1400" b="0" i="0" dirty="0">
                        <a:effectLst/>
                      </a:endParaRPr>
                    </a:p>
                  </a:txBody>
                  <a:tcPr marL="71725" marR="71725" marT="35863" marB="35863">
                    <a:lnL w="6350" cap="flat" cmpd="sng" algn="ctr">
                      <a:solidFill>
                        <a:srgbClr val="7088C1"/>
                      </a:solidFill>
                      <a:prstDash val="solid"/>
                      <a:round/>
                      <a:headEnd type="none" w="med" len="med"/>
                      <a:tailEnd type="none" w="med" len="med"/>
                    </a:lnL>
                    <a:lnR w="6350" cap="flat" cmpd="sng" algn="ctr">
                      <a:solidFill>
                        <a:srgbClr val="B082C1"/>
                      </a:solidFill>
                      <a:prstDash val="solid"/>
                      <a:round/>
                      <a:headEnd type="none" w="med" len="med"/>
                      <a:tailEnd type="none" w="med" len="med"/>
                    </a:lnR>
                    <a:lnT w="6350" cap="flat" cmpd="sng" algn="ctr">
                      <a:solidFill>
                        <a:srgbClr val="7088C1"/>
                      </a:solidFill>
                      <a:prstDash val="solid"/>
                      <a:round/>
                      <a:headEnd type="none" w="med" len="med"/>
                      <a:tailEnd type="none" w="med" len="med"/>
                    </a:lnT>
                    <a:lnB w="6350" cap="flat" cmpd="sng" algn="ctr">
                      <a:solidFill>
                        <a:srgbClr val="1086C1"/>
                      </a:solidFill>
                      <a:prstDash val="solid"/>
                      <a:round/>
                      <a:headEnd type="none" w="med" len="med"/>
                      <a:tailEnd type="none" w="med" len="med"/>
                    </a:lnB>
                  </a:tcPr>
                </a:tc>
                <a:tc>
                  <a:txBody>
                    <a:bodyPr/>
                    <a:lstStyle/>
                    <a:p>
                      <a:pPr algn="l" rtl="0" fontAlgn="base"/>
                      <a:r>
                        <a:rPr lang="nn-NO" sz="1100" b="1" i="0" dirty="0">
                          <a:effectLst/>
                          <a:latin typeface="Calibri" panose="020F0502020204030204" pitchFamily="34" charset="0"/>
                        </a:rPr>
                        <a:t>Mogelegheiter: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Areal</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Geografisk plassering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Hamner/kaiar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Fleksibilitet hos offentlege myndigheiter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Evne til å sjå forretningsmogelegheiter hos lokalt næringsliv.  </a:t>
                      </a:r>
                      <a:endParaRPr lang="nn-NO" sz="1100" b="0" i="0" dirty="0">
                        <a:effectLst/>
                      </a:endParaRPr>
                    </a:p>
                    <a:p>
                      <a:pPr algn="l" rtl="0" fontAlgn="base"/>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a:t>
                      </a:r>
                      <a:endParaRPr lang="nn-NO" sz="1100" b="0" i="0" dirty="0">
                        <a:effectLst/>
                      </a:endParaRPr>
                    </a:p>
                  </a:txBody>
                  <a:tcPr marL="71725" marR="71725" marT="35863" marB="35863">
                    <a:lnL w="6350" cap="flat" cmpd="sng" algn="ctr">
                      <a:solidFill>
                        <a:srgbClr val="B082C1"/>
                      </a:solidFill>
                      <a:prstDash val="solid"/>
                      <a:round/>
                      <a:headEnd type="none" w="med" len="med"/>
                      <a:tailEnd type="none" w="med" len="med"/>
                    </a:lnL>
                    <a:lnR w="6350" cap="flat" cmpd="sng" algn="ctr">
                      <a:solidFill>
                        <a:srgbClr val="B082C1"/>
                      </a:solidFill>
                      <a:prstDash val="solid"/>
                      <a:round/>
                      <a:headEnd type="none" w="med" len="med"/>
                      <a:tailEnd type="none" w="med" len="med"/>
                    </a:lnR>
                    <a:lnT w="6350" cap="flat" cmpd="sng" algn="ctr">
                      <a:solidFill>
                        <a:srgbClr val="B082C1"/>
                      </a:solidFill>
                      <a:prstDash val="solid"/>
                      <a:round/>
                      <a:headEnd type="none" w="med" len="med"/>
                      <a:tailEnd type="none" w="med" len="med"/>
                    </a:lnT>
                    <a:lnB w="6350" cap="flat" cmpd="sng" algn="ctr">
                      <a:solidFill>
                        <a:srgbClr val="3094C1"/>
                      </a:solidFill>
                      <a:prstDash val="solid"/>
                      <a:round/>
                      <a:headEnd type="none" w="med" len="med"/>
                      <a:tailEnd type="none" w="med" len="med"/>
                    </a:lnB>
                  </a:tcPr>
                </a:tc>
                <a:extLst>
                  <a:ext uri="{0D108BD9-81ED-4DB2-BD59-A6C34878D82A}">
                    <a16:rowId xmlns:a16="http://schemas.microsoft.com/office/drawing/2014/main" val="3022307593"/>
                  </a:ext>
                </a:extLst>
              </a:tr>
              <a:tr h="2164382">
                <a:tc>
                  <a:txBody>
                    <a:bodyPr/>
                    <a:lstStyle/>
                    <a:p>
                      <a:pPr algn="l" rtl="0" fontAlgn="base"/>
                      <a:r>
                        <a:rPr lang="nn-NO" sz="1100" b="1" i="0" dirty="0">
                          <a:effectLst/>
                          <a:latin typeface="Calibri" panose="020F0502020204030204" pitchFamily="34" charset="0"/>
                        </a:rPr>
                        <a:t>Svakheiter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Folketal</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Offentleg økonomi</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Rekruttering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Utdanning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Infrastruktur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Avstandar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Små organisasjonar </a:t>
                      </a:r>
                      <a:r>
                        <a:rPr lang="nn-NO" sz="1100" b="0" i="0" dirty="0" err="1">
                          <a:effectLst/>
                          <a:latin typeface="Calibri" panose="020F0502020204030204" pitchFamily="34" charset="0"/>
                        </a:rPr>
                        <a:t>priv</a:t>
                      </a:r>
                      <a:r>
                        <a:rPr lang="nn-NO" sz="1100" b="0" i="0" dirty="0">
                          <a:effectLst/>
                          <a:latin typeface="Calibri" panose="020F0502020204030204" pitchFamily="34" charset="0"/>
                        </a:rPr>
                        <a:t>/off.</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Dels dårleg mobildekning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Sårbart næringsliv - få verksemder sysselset ein stor del av arbeidstakarane.</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a:t>
                      </a:r>
                      <a:endParaRPr lang="nn-NO" sz="1100" b="0" i="0" dirty="0">
                        <a:effectLst/>
                      </a:endParaRPr>
                    </a:p>
                  </a:txBody>
                  <a:tcPr marL="71725" marR="71725" marT="35863" marB="35863">
                    <a:lnL w="6350" cap="flat" cmpd="sng" algn="ctr">
                      <a:solidFill>
                        <a:srgbClr val="1086C1"/>
                      </a:solidFill>
                      <a:prstDash val="solid"/>
                      <a:round/>
                      <a:headEnd type="none" w="med" len="med"/>
                      <a:tailEnd type="none" w="med" len="med"/>
                    </a:lnL>
                    <a:lnR w="6350" cap="flat" cmpd="sng" algn="ctr">
                      <a:solidFill>
                        <a:srgbClr val="3094C1"/>
                      </a:solidFill>
                      <a:prstDash val="solid"/>
                      <a:round/>
                      <a:headEnd type="none" w="med" len="med"/>
                      <a:tailEnd type="none" w="med" len="med"/>
                    </a:lnR>
                    <a:lnT w="6350" cap="flat" cmpd="sng" algn="ctr">
                      <a:solidFill>
                        <a:srgbClr val="1086C1"/>
                      </a:solidFill>
                      <a:prstDash val="solid"/>
                      <a:round/>
                      <a:headEnd type="none" w="med" len="med"/>
                      <a:tailEnd type="none" w="med" len="med"/>
                    </a:lnT>
                    <a:lnB w="6350" cap="flat" cmpd="sng" algn="ctr">
                      <a:solidFill>
                        <a:srgbClr val="1086C1"/>
                      </a:solidFill>
                      <a:prstDash val="solid"/>
                      <a:round/>
                      <a:headEnd type="none" w="med" len="med"/>
                      <a:tailEnd type="none" w="med" len="med"/>
                    </a:lnB>
                  </a:tcPr>
                </a:tc>
                <a:tc>
                  <a:txBody>
                    <a:bodyPr/>
                    <a:lstStyle/>
                    <a:p>
                      <a:pPr algn="l" rtl="0" fontAlgn="base"/>
                      <a:r>
                        <a:rPr lang="nn-NO" sz="1100" b="1" i="0" dirty="0">
                          <a:effectLst/>
                          <a:latin typeface="Calibri" panose="020F0502020204030204" pitchFamily="34" charset="0"/>
                        </a:rPr>
                        <a:t>Trugsmål</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Fråflytting</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Offentlege rammevilkår</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Konjunkturar – økonomisk utvikling lokalt/nasjonalt. </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Demografi</a:t>
                      </a:r>
                      <a:r>
                        <a:rPr lang="nn-NO" sz="1100" b="0" i="0" dirty="0">
                          <a:effectLst/>
                          <a:latin typeface="WordVisiCarriageReturn_MSFontService"/>
                        </a:rPr>
                        <a:t> </a:t>
                      </a:r>
                      <a:br>
                        <a:rPr lang="nn-NO" sz="1100" b="0" i="0" dirty="0">
                          <a:effectLst/>
                          <a:latin typeface="WordVisiCarriageReturn_MSFontService"/>
                        </a:rPr>
                      </a:br>
                      <a:r>
                        <a:rPr lang="nn-NO" sz="1100" b="0" i="0" dirty="0">
                          <a:effectLst/>
                          <a:latin typeface="Calibri" panose="020F0502020204030204" pitchFamily="34" charset="0"/>
                        </a:rPr>
                        <a:t>- Omstilling til nye næringar </a:t>
                      </a:r>
                      <a:r>
                        <a:rPr lang="nn-NO" sz="1100" b="0" i="0" dirty="0">
                          <a:effectLst/>
                          <a:latin typeface="WordVisiCarriageReturn_MSFontService"/>
                        </a:rPr>
                        <a:t> </a:t>
                      </a:r>
                      <a:br>
                        <a:rPr lang="nn-NO" sz="900" b="0" i="0" dirty="0">
                          <a:effectLst/>
                          <a:latin typeface="WordVisiCarriageReturn_MSFontService"/>
                        </a:rPr>
                      </a:br>
                      <a:r>
                        <a:rPr lang="nn-NO" sz="900" b="0" i="0" dirty="0">
                          <a:effectLst/>
                          <a:latin typeface="WordVisiCarriageReturn_MSFontService"/>
                        </a:rPr>
                        <a:t> </a:t>
                      </a:r>
                      <a:br>
                        <a:rPr lang="nn-NO" sz="900" b="0" i="0" dirty="0">
                          <a:effectLst/>
                          <a:latin typeface="WordVisiCarriageReturn_MSFontService"/>
                        </a:rPr>
                      </a:br>
                      <a:r>
                        <a:rPr lang="nn-NO" sz="900" b="0" i="0" dirty="0">
                          <a:effectLst/>
                          <a:latin typeface="Calibri" panose="020F0502020204030204" pitchFamily="34" charset="0"/>
                        </a:rPr>
                        <a:t> </a:t>
                      </a:r>
                      <a:endParaRPr lang="nn-NO" sz="1400" b="0" i="0" dirty="0">
                        <a:effectLst/>
                      </a:endParaRPr>
                    </a:p>
                  </a:txBody>
                  <a:tcPr marL="71725" marR="71725" marT="35863" marB="35863">
                    <a:lnL w="6350" cap="flat" cmpd="sng" algn="ctr">
                      <a:solidFill>
                        <a:srgbClr val="3094C1"/>
                      </a:solidFill>
                      <a:prstDash val="solid"/>
                      <a:round/>
                      <a:headEnd type="none" w="med" len="med"/>
                      <a:tailEnd type="none" w="med" len="med"/>
                    </a:lnL>
                    <a:lnR w="6350" cap="flat" cmpd="sng" algn="ctr">
                      <a:solidFill>
                        <a:srgbClr val="3094C1"/>
                      </a:solidFill>
                      <a:prstDash val="solid"/>
                      <a:round/>
                      <a:headEnd type="none" w="med" len="med"/>
                      <a:tailEnd type="none" w="med" len="med"/>
                    </a:lnR>
                    <a:lnT w="6350" cap="flat" cmpd="sng" algn="ctr">
                      <a:solidFill>
                        <a:srgbClr val="3094C1"/>
                      </a:solidFill>
                      <a:prstDash val="solid"/>
                      <a:round/>
                      <a:headEnd type="none" w="med" len="med"/>
                      <a:tailEnd type="none" w="med" len="med"/>
                    </a:lnT>
                    <a:lnB w="6350" cap="flat" cmpd="sng" algn="ctr">
                      <a:solidFill>
                        <a:srgbClr val="3094C1"/>
                      </a:solidFill>
                      <a:prstDash val="solid"/>
                      <a:round/>
                      <a:headEnd type="none" w="med" len="med"/>
                      <a:tailEnd type="none" w="med" len="med"/>
                    </a:lnB>
                  </a:tcPr>
                </a:tc>
                <a:extLst>
                  <a:ext uri="{0D108BD9-81ED-4DB2-BD59-A6C34878D82A}">
                    <a16:rowId xmlns:a16="http://schemas.microsoft.com/office/drawing/2014/main" val="2494620450"/>
                  </a:ext>
                </a:extLst>
              </a:tr>
            </a:tbl>
          </a:graphicData>
        </a:graphic>
      </p:graphicFrame>
    </p:spTree>
    <p:extLst>
      <p:ext uri="{BB962C8B-B14F-4D97-AF65-F5344CB8AC3E}">
        <p14:creationId xmlns:p14="http://schemas.microsoft.com/office/powerpoint/2010/main" val="156771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80647" y="6356603"/>
            <a:ext cx="303530" cy="111760"/>
          </a:xfrm>
          <a:custGeom>
            <a:avLst/>
            <a:gdLst/>
            <a:ahLst/>
            <a:cxnLst/>
            <a:rect l="l" t="t" r="r" b="b"/>
            <a:pathLst>
              <a:path w="303529" h="111760">
                <a:moveTo>
                  <a:pt x="303275" y="0"/>
                </a:moveTo>
                <a:lnTo>
                  <a:pt x="0" y="111252"/>
                </a:lnTo>
                <a:lnTo>
                  <a:pt x="303275" y="57213"/>
                </a:lnTo>
                <a:lnTo>
                  <a:pt x="303275" y="0"/>
                </a:lnTo>
                <a:close/>
              </a:path>
            </a:pathLst>
          </a:custGeom>
          <a:solidFill>
            <a:srgbClr val="FFE600"/>
          </a:solidFill>
        </p:spPr>
        <p:txBody>
          <a:bodyPr wrap="square" lIns="0" tIns="0" rIns="0" bIns="0" rtlCol="0"/>
          <a:lstStyle/>
          <a:p>
            <a:endParaRPr/>
          </a:p>
        </p:txBody>
      </p:sp>
      <p:sp>
        <p:nvSpPr>
          <p:cNvPr id="4" name="object 4"/>
          <p:cNvSpPr/>
          <p:nvPr/>
        </p:nvSpPr>
        <p:spPr>
          <a:xfrm>
            <a:off x="610362" y="909066"/>
            <a:ext cx="10974705" cy="0"/>
          </a:xfrm>
          <a:custGeom>
            <a:avLst/>
            <a:gdLst/>
            <a:ahLst/>
            <a:cxnLst/>
            <a:rect l="l" t="t" r="r" b="b"/>
            <a:pathLst>
              <a:path w="10974705">
                <a:moveTo>
                  <a:pt x="0" y="0"/>
                </a:moveTo>
                <a:lnTo>
                  <a:pt x="10974323" y="0"/>
                </a:lnTo>
              </a:path>
            </a:pathLst>
          </a:custGeom>
          <a:ln w="19812">
            <a:solidFill>
              <a:srgbClr val="0C4671"/>
            </a:solidFill>
          </a:ln>
        </p:spPr>
        <p:txBody>
          <a:bodyPr wrap="square" lIns="0" tIns="0" rIns="0" bIns="0" rtlCol="0"/>
          <a:lstStyle/>
          <a:p>
            <a:endParaRPr/>
          </a:p>
        </p:txBody>
      </p:sp>
      <p:sp>
        <p:nvSpPr>
          <p:cNvPr id="5" name="object 5"/>
          <p:cNvSpPr/>
          <p:nvPr/>
        </p:nvSpPr>
        <p:spPr>
          <a:xfrm>
            <a:off x="1098803" y="4878323"/>
            <a:ext cx="8712835" cy="1226820"/>
          </a:xfrm>
          <a:custGeom>
            <a:avLst/>
            <a:gdLst/>
            <a:ahLst/>
            <a:cxnLst/>
            <a:rect l="l" t="t" r="r" b="b"/>
            <a:pathLst>
              <a:path w="8712835" h="1226820">
                <a:moveTo>
                  <a:pt x="8712708" y="0"/>
                </a:moveTo>
                <a:lnTo>
                  <a:pt x="0" y="0"/>
                </a:lnTo>
                <a:lnTo>
                  <a:pt x="0" y="1226820"/>
                </a:lnTo>
                <a:lnTo>
                  <a:pt x="8712708" y="1226820"/>
                </a:lnTo>
                <a:lnTo>
                  <a:pt x="8712708" y="0"/>
                </a:lnTo>
                <a:close/>
              </a:path>
            </a:pathLst>
          </a:custGeom>
          <a:solidFill>
            <a:srgbClr val="CEF4F3"/>
          </a:solidFill>
        </p:spPr>
        <p:txBody>
          <a:bodyPr wrap="square" lIns="0" tIns="0" rIns="0" bIns="0" rtlCol="0"/>
          <a:lstStyle/>
          <a:p>
            <a:endParaRPr/>
          </a:p>
        </p:txBody>
      </p:sp>
      <p:sp>
        <p:nvSpPr>
          <p:cNvPr id="6" name="object 6"/>
          <p:cNvSpPr/>
          <p:nvPr/>
        </p:nvSpPr>
        <p:spPr>
          <a:xfrm>
            <a:off x="1098803" y="2380488"/>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sp>
        <p:nvSpPr>
          <p:cNvPr id="7" name="object 7"/>
          <p:cNvSpPr/>
          <p:nvPr/>
        </p:nvSpPr>
        <p:spPr>
          <a:xfrm>
            <a:off x="1098803" y="3645408"/>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sp>
        <p:nvSpPr>
          <p:cNvPr id="8" name="object 8"/>
          <p:cNvSpPr/>
          <p:nvPr/>
        </p:nvSpPr>
        <p:spPr>
          <a:xfrm>
            <a:off x="1098803" y="4867655"/>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grpSp>
        <p:nvGrpSpPr>
          <p:cNvPr id="9" name="object 9"/>
          <p:cNvGrpSpPr/>
          <p:nvPr/>
        </p:nvGrpSpPr>
        <p:grpSpPr>
          <a:xfrm>
            <a:off x="1094041" y="1057655"/>
            <a:ext cx="8721725" cy="5215255"/>
            <a:chOff x="1094041" y="1057655"/>
            <a:chExt cx="8721725" cy="5215255"/>
          </a:xfrm>
        </p:grpSpPr>
        <p:sp>
          <p:nvSpPr>
            <p:cNvPr id="10" name="object 10"/>
            <p:cNvSpPr/>
            <p:nvPr/>
          </p:nvSpPr>
          <p:spPr>
            <a:xfrm>
              <a:off x="1098803" y="6092952"/>
              <a:ext cx="8712200" cy="0"/>
            </a:xfrm>
            <a:custGeom>
              <a:avLst/>
              <a:gdLst/>
              <a:ahLst/>
              <a:cxnLst/>
              <a:rect l="l" t="t" r="r" b="b"/>
              <a:pathLst>
                <a:path w="8712200">
                  <a:moveTo>
                    <a:pt x="8711692" y="0"/>
                  </a:moveTo>
                  <a:lnTo>
                    <a:pt x="0" y="0"/>
                  </a:lnTo>
                </a:path>
              </a:pathLst>
            </a:custGeom>
            <a:ln w="9144">
              <a:solidFill>
                <a:srgbClr val="A4A4B5"/>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2872739" y="4751832"/>
              <a:ext cx="306324" cy="1520952"/>
            </a:xfrm>
            <a:prstGeom prst="rect">
              <a:avLst/>
            </a:prstGeom>
          </p:spPr>
        </p:pic>
        <p:sp>
          <p:nvSpPr>
            <p:cNvPr id="12" name="object 12"/>
            <p:cNvSpPr/>
            <p:nvPr/>
          </p:nvSpPr>
          <p:spPr>
            <a:xfrm>
              <a:off x="2903219" y="4782311"/>
              <a:ext cx="195580" cy="1409700"/>
            </a:xfrm>
            <a:custGeom>
              <a:avLst/>
              <a:gdLst/>
              <a:ahLst/>
              <a:cxnLst/>
              <a:rect l="l" t="t" r="r" b="b"/>
              <a:pathLst>
                <a:path w="195580" h="1409700">
                  <a:moveTo>
                    <a:pt x="195072" y="0"/>
                  </a:moveTo>
                  <a:lnTo>
                    <a:pt x="0" y="0"/>
                  </a:lnTo>
                  <a:lnTo>
                    <a:pt x="0" y="1312164"/>
                  </a:lnTo>
                  <a:lnTo>
                    <a:pt x="97536" y="1409700"/>
                  </a:lnTo>
                  <a:lnTo>
                    <a:pt x="195072" y="1312164"/>
                  </a:lnTo>
                  <a:lnTo>
                    <a:pt x="195072" y="0"/>
                  </a:lnTo>
                  <a:close/>
                </a:path>
              </a:pathLst>
            </a:custGeom>
            <a:solidFill>
              <a:srgbClr val="125554"/>
            </a:solidFill>
          </p:spPr>
          <p:txBody>
            <a:bodyPr wrap="square" lIns="0" tIns="0" rIns="0" bIns="0" rtlCol="0"/>
            <a:lstStyle/>
            <a:p>
              <a:endParaRPr/>
            </a:p>
          </p:txBody>
        </p:sp>
        <p:sp>
          <p:nvSpPr>
            <p:cNvPr id="13" name="object 13"/>
            <p:cNvSpPr/>
            <p:nvPr/>
          </p:nvSpPr>
          <p:spPr>
            <a:xfrm>
              <a:off x="2903219" y="4782311"/>
              <a:ext cx="195580" cy="1409700"/>
            </a:xfrm>
            <a:custGeom>
              <a:avLst/>
              <a:gdLst/>
              <a:ahLst/>
              <a:cxnLst/>
              <a:rect l="l" t="t" r="r" b="b"/>
              <a:pathLst>
                <a:path w="195580" h="1409700">
                  <a:moveTo>
                    <a:pt x="195072" y="0"/>
                  </a:moveTo>
                  <a:lnTo>
                    <a:pt x="195072" y="1312164"/>
                  </a:lnTo>
                  <a:lnTo>
                    <a:pt x="97536" y="1409700"/>
                  </a:lnTo>
                  <a:lnTo>
                    <a:pt x="0" y="1312164"/>
                  </a:lnTo>
                  <a:lnTo>
                    <a:pt x="0" y="0"/>
                  </a:lnTo>
                  <a:lnTo>
                    <a:pt x="195072" y="0"/>
                  </a:lnTo>
                  <a:close/>
                </a:path>
              </a:pathLst>
            </a:custGeom>
            <a:ln w="9143">
              <a:solidFill>
                <a:srgbClr val="FFFFFF"/>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2872739" y="3520439"/>
              <a:ext cx="306324" cy="1427988"/>
            </a:xfrm>
            <a:prstGeom prst="rect">
              <a:avLst/>
            </a:prstGeom>
          </p:spPr>
        </p:pic>
        <p:sp>
          <p:nvSpPr>
            <p:cNvPr id="15" name="object 15"/>
            <p:cNvSpPr/>
            <p:nvPr/>
          </p:nvSpPr>
          <p:spPr>
            <a:xfrm>
              <a:off x="2903219" y="3550920"/>
              <a:ext cx="195580" cy="1316990"/>
            </a:xfrm>
            <a:custGeom>
              <a:avLst/>
              <a:gdLst/>
              <a:ahLst/>
              <a:cxnLst/>
              <a:rect l="l" t="t" r="r" b="b"/>
              <a:pathLst>
                <a:path w="195580" h="1316989">
                  <a:moveTo>
                    <a:pt x="195072" y="0"/>
                  </a:moveTo>
                  <a:lnTo>
                    <a:pt x="0" y="0"/>
                  </a:lnTo>
                  <a:lnTo>
                    <a:pt x="0" y="1219199"/>
                  </a:lnTo>
                  <a:lnTo>
                    <a:pt x="97536" y="1316735"/>
                  </a:lnTo>
                  <a:lnTo>
                    <a:pt x="195072" y="1219199"/>
                  </a:lnTo>
                  <a:lnTo>
                    <a:pt x="195072" y="0"/>
                  </a:lnTo>
                  <a:close/>
                </a:path>
              </a:pathLst>
            </a:custGeom>
            <a:solidFill>
              <a:srgbClr val="1D817E"/>
            </a:solidFill>
          </p:spPr>
          <p:txBody>
            <a:bodyPr wrap="square" lIns="0" tIns="0" rIns="0" bIns="0" rtlCol="0"/>
            <a:lstStyle/>
            <a:p>
              <a:endParaRPr/>
            </a:p>
          </p:txBody>
        </p:sp>
        <p:sp>
          <p:nvSpPr>
            <p:cNvPr id="16" name="object 16"/>
            <p:cNvSpPr/>
            <p:nvPr/>
          </p:nvSpPr>
          <p:spPr>
            <a:xfrm>
              <a:off x="2903219" y="3550920"/>
              <a:ext cx="195580" cy="1316990"/>
            </a:xfrm>
            <a:custGeom>
              <a:avLst/>
              <a:gdLst/>
              <a:ahLst/>
              <a:cxnLst/>
              <a:rect l="l" t="t" r="r" b="b"/>
              <a:pathLst>
                <a:path w="195580" h="1316989">
                  <a:moveTo>
                    <a:pt x="195072" y="0"/>
                  </a:moveTo>
                  <a:lnTo>
                    <a:pt x="195072" y="1219199"/>
                  </a:lnTo>
                  <a:lnTo>
                    <a:pt x="97536" y="1316735"/>
                  </a:lnTo>
                  <a:lnTo>
                    <a:pt x="0" y="1219199"/>
                  </a:lnTo>
                  <a:lnTo>
                    <a:pt x="0" y="0"/>
                  </a:lnTo>
                  <a:lnTo>
                    <a:pt x="195072" y="0"/>
                  </a:lnTo>
                  <a:close/>
                </a:path>
              </a:pathLst>
            </a:custGeom>
            <a:ln w="9143">
              <a:solidFill>
                <a:srgbClr val="FFFFFF"/>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2872739" y="2289047"/>
              <a:ext cx="306324" cy="1427988"/>
            </a:xfrm>
            <a:prstGeom prst="rect">
              <a:avLst/>
            </a:prstGeom>
          </p:spPr>
        </p:pic>
        <p:sp>
          <p:nvSpPr>
            <p:cNvPr id="18" name="object 18"/>
            <p:cNvSpPr/>
            <p:nvPr/>
          </p:nvSpPr>
          <p:spPr>
            <a:xfrm>
              <a:off x="2903219" y="2319527"/>
              <a:ext cx="195580" cy="1316990"/>
            </a:xfrm>
            <a:custGeom>
              <a:avLst/>
              <a:gdLst/>
              <a:ahLst/>
              <a:cxnLst/>
              <a:rect l="l" t="t" r="r" b="b"/>
              <a:pathLst>
                <a:path w="195580" h="1316989">
                  <a:moveTo>
                    <a:pt x="195072" y="0"/>
                  </a:moveTo>
                  <a:lnTo>
                    <a:pt x="0" y="0"/>
                  </a:lnTo>
                  <a:lnTo>
                    <a:pt x="0" y="1219200"/>
                  </a:lnTo>
                  <a:lnTo>
                    <a:pt x="97536" y="1316736"/>
                  </a:lnTo>
                  <a:lnTo>
                    <a:pt x="195072" y="1219200"/>
                  </a:lnTo>
                  <a:lnTo>
                    <a:pt x="195072" y="0"/>
                  </a:lnTo>
                  <a:close/>
                </a:path>
              </a:pathLst>
            </a:custGeom>
            <a:solidFill>
              <a:srgbClr val="27ACAA"/>
            </a:solidFill>
          </p:spPr>
          <p:txBody>
            <a:bodyPr wrap="square" lIns="0" tIns="0" rIns="0" bIns="0" rtlCol="0"/>
            <a:lstStyle/>
            <a:p>
              <a:endParaRPr/>
            </a:p>
          </p:txBody>
        </p:sp>
        <p:sp>
          <p:nvSpPr>
            <p:cNvPr id="19" name="object 19"/>
            <p:cNvSpPr/>
            <p:nvPr/>
          </p:nvSpPr>
          <p:spPr>
            <a:xfrm>
              <a:off x="2903219" y="2319527"/>
              <a:ext cx="195580" cy="1316990"/>
            </a:xfrm>
            <a:custGeom>
              <a:avLst/>
              <a:gdLst/>
              <a:ahLst/>
              <a:cxnLst/>
              <a:rect l="l" t="t" r="r" b="b"/>
              <a:pathLst>
                <a:path w="195580" h="1316989">
                  <a:moveTo>
                    <a:pt x="195072" y="0"/>
                  </a:moveTo>
                  <a:lnTo>
                    <a:pt x="195072" y="1219200"/>
                  </a:lnTo>
                  <a:lnTo>
                    <a:pt x="97536" y="1316736"/>
                  </a:lnTo>
                  <a:lnTo>
                    <a:pt x="0" y="1219200"/>
                  </a:lnTo>
                  <a:lnTo>
                    <a:pt x="0" y="0"/>
                  </a:lnTo>
                  <a:lnTo>
                    <a:pt x="195072" y="0"/>
                  </a:lnTo>
                  <a:close/>
                </a:path>
              </a:pathLst>
            </a:custGeom>
            <a:ln w="9144">
              <a:solidFill>
                <a:srgbClr val="FFFFFF"/>
              </a:solidFill>
            </a:ln>
          </p:spPr>
          <p:txBody>
            <a:bodyPr wrap="square" lIns="0" tIns="0" rIns="0" bIns="0" rtlCol="0"/>
            <a:lstStyle/>
            <a:p>
              <a:endParaRPr/>
            </a:p>
          </p:txBody>
        </p:sp>
        <p:pic>
          <p:nvPicPr>
            <p:cNvPr id="20" name="object 20"/>
            <p:cNvPicPr/>
            <p:nvPr/>
          </p:nvPicPr>
          <p:blipFill>
            <a:blip r:embed="rId4" cstate="print"/>
            <a:stretch>
              <a:fillRect/>
            </a:stretch>
          </p:blipFill>
          <p:spPr>
            <a:xfrm>
              <a:off x="2872739" y="1057655"/>
              <a:ext cx="306324" cy="1429512"/>
            </a:xfrm>
            <a:prstGeom prst="rect">
              <a:avLst/>
            </a:prstGeom>
          </p:spPr>
        </p:pic>
        <p:sp>
          <p:nvSpPr>
            <p:cNvPr id="21" name="object 21"/>
            <p:cNvSpPr/>
            <p:nvPr/>
          </p:nvSpPr>
          <p:spPr>
            <a:xfrm>
              <a:off x="2903219" y="1088135"/>
              <a:ext cx="195580" cy="1318260"/>
            </a:xfrm>
            <a:custGeom>
              <a:avLst/>
              <a:gdLst/>
              <a:ahLst/>
              <a:cxnLst/>
              <a:rect l="l" t="t" r="r" b="b"/>
              <a:pathLst>
                <a:path w="195580" h="1318260">
                  <a:moveTo>
                    <a:pt x="195072" y="0"/>
                  </a:moveTo>
                  <a:lnTo>
                    <a:pt x="0" y="0"/>
                  </a:lnTo>
                  <a:lnTo>
                    <a:pt x="0" y="1220724"/>
                  </a:lnTo>
                  <a:lnTo>
                    <a:pt x="97536" y="1318260"/>
                  </a:lnTo>
                  <a:lnTo>
                    <a:pt x="195072" y="1220724"/>
                  </a:lnTo>
                  <a:lnTo>
                    <a:pt x="195072" y="0"/>
                  </a:lnTo>
                  <a:close/>
                </a:path>
              </a:pathLst>
            </a:custGeom>
            <a:solidFill>
              <a:srgbClr val="6CDEDC"/>
            </a:solidFill>
          </p:spPr>
          <p:txBody>
            <a:bodyPr wrap="square" lIns="0" tIns="0" rIns="0" bIns="0" rtlCol="0"/>
            <a:lstStyle/>
            <a:p>
              <a:endParaRPr/>
            </a:p>
          </p:txBody>
        </p:sp>
        <p:sp>
          <p:nvSpPr>
            <p:cNvPr id="22" name="object 22"/>
            <p:cNvSpPr/>
            <p:nvPr/>
          </p:nvSpPr>
          <p:spPr>
            <a:xfrm>
              <a:off x="2903219" y="1088135"/>
              <a:ext cx="195580" cy="1318260"/>
            </a:xfrm>
            <a:custGeom>
              <a:avLst/>
              <a:gdLst/>
              <a:ahLst/>
              <a:cxnLst/>
              <a:rect l="l" t="t" r="r" b="b"/>
              <a:pathLst>
                <a:path w="195580" h="1318260">
                  <a:moveTo>
                    <a:pt x="195072" y="0"/>
                  </a:moveTo>
                  <a:lnTo>
                    <a:pt x="195072" y="1220724"/>
                  </a:lnTo>
                  <a:lnTo>
                    <a:pt x="97536" y="1318260"/>
                  </a:lnTo>
                  <a:lnTo>
                    <a:pt x="0" y="1220724"/>
                  </a:lnTo>
                  <a:lnTo>
                    <a:pt x="0" y="0"/>
                  </a:lnTo>
                  <a:lnTo>
                    <a:pt x="195072" y="0"/>
                  </a:lnTo>
                  <a:close/>
                </a:path>
              </a:pathLst>
            </a:custGeom>
            <a:ln w="9144">
              <a:solidFill>
                <a:srgbClr val="FFFFFF"/>
              </a:solidFill>
            </a:ln>
          </p:spPr>
          <p:txBody>
            <a:bodyPr wrap="square" lIns="0" tIns="0" rIns="0" bIns="0" rtlCol="0"/>
            <a:lstStyle/>
            <a:p>
              <a:endParaRPr/>
            </a:p>
          </p:txBody>
        </p:sp>
      </p:grpSp>
      <p:sp>
        <p:nvSpPr>
          <p:cNvPr id="23" name="object 23"/>
          <p:cNvSpPr txBox="1">
            <a:spLocks noGrp="1"/>
          </p:cNvSpPr>
          <p:nvPr>
            <p:ph type="title"/>
          </p:nvPr>
        </p:nvSpPr>
        <p:spPr>
          <a:xfrm>
            <a:off x="506729" y="223858"/>
            <a:ext cx="10545970" cy="425309"/>
          </a:xfrm>
          <a:prstGeom prst="rect">
            <a:avLst/>
          </a:prstGeom>
        </p:spPr>
        <p:txBody>
          <a:bodyPr vert="horz" wrap="square" lIns="0" tIns="64135" rIns="0" bIns="0" rtlCol="0">
            <a:spAutoFit/>
          </a:bodyPr>
          <a:lstStyle/>
          <a:p>
            <a:pPr marL="5080" marR="5080">
              <a:lnSpc>
                <a:spcPts val="2240"/>
              </a:lnSpc>
              <a:spcBef>
                <a:spcPts val="505"/>
              </a:spcBef>
            </a:pPr>
            <a:r>
              <a:rPr lang="nb-NO" spc="35"/>
              <a:t>Kommunen sin rolle</a:t>
            </a:r>
            <a:endParaRPr spc="35"/>
          </a:p>
        </p:txBody>
      </p:sp>
      <p:sp>
        <p:nvSpPr>
          <p:cNvPr id="24" name="object 24"/>
          <p:cNvSpPr txBox="1"/>
          <p:nvPr/>
        </p:nvSpPr>
        <p:spPr>
          <a:xfrm>
            <a:off x="695655" y="6501180"/>
            <a:ext cx="383540" cy="147955"/>
          </a:xfrm>
          <a:prstGeom prst="rect">
            <a:avLst/>
          </a:prstGeom>
        </p:spPr>
        <p:txBody>
          <a:bodyPr vert="horz" wrap="square" lIns="0" tIns="12700" rIns="0" bIns="0" rtlCol="0">
            <a:spAutoFit/>
          </a:bodyPr>
          <a:lstStyle/>
          <a:p>
            <a:pPr marL="12700">
              <a:lnSpc>
                <a:spcPct val="100000"/>
              </a:lnSpc>
              <a:spcBef>
                <a:spcPts val="100"/>
              </a:spcBef>
            </a:pPr>
            <a:r>
              <a:rPr sz="800" spc="50">
                <a:solidFill>
                  <a:srgbClr val="2D2D38"/>
                </a:solidFill>
                <a:latin typeface="Trebuchet MS"/>
                <a:cs typeface="Trebuchet MS"/>
              </a:rPr>
              <a:t>Si</a:t>
            </a:r>
            <a:r>
              <a:rPr sz="800" spc="10">
                <a:solidFill>
                  <a:srgbClr val="2D2D38"/>
                </a:solidFill>
                <a:latin typeface="Trebuchet MS"/>
                <a:cs typeface="Trebuchet MS"/>
              </a:rPr>
              <a:t>de</a:t>
            </a:r>
            <a:r>
              <a:rPr sz="800" spc="-55">
                <a:solidFill>
                  <a:srgbClr val="2D2D38"/>
                </a:solidFill>
                <a:latin typeface="Trebuchet MS"/>
                <a:cs typeface="Trebuchet MS"/>
              </a:rPr>
              <a:t> </a:t>
            </a:r>
            <a:r>
              <a:rPr sz="800" spc="80">
                <a:solidFill>
                  <a:srgbClr val="2D2D38"/>
                </a:solidFill>
                <a:latin typeface="Trebuchet MS"/>
                <a:cs typeface="Trebuchet MS"/>
              </a:rPr>
              <a:t>23</a:t>
            </a:r>
            <a:endParaRPr sz="800">
              <a:latin typeface="Trebuchet MS"/>
              <a:cs typeface="Trebuchet MS"/>
            </a:endParaRPr>
          </a:p>
        </p:txBody>
      </p:sp>
      <p:pic>
        <p:nvPicPr>
          <p:cNvPr id="25" name="object 25"/>
          <p:cNvPicPr/>
          <p:nvPr/>
        </p:nvPicPr>
        <p:blipFill>
          <a:blip r:embed="rId5" cstate="print"/>
          <a:stretch>
            <a:fillRect/>
          </a:stretch>
        </p:blipFill>
        <p:spPr>
          <a:xfrm>
            <a:off x="3810000" y="1534667"/>
            <a:ext cx="582168" cy="568451"/>
          </a:xfrm>
          <a:prstGeom prst="rect">
            <a:avLst/>
          </a:prstGeom>
        </p:spPr>
      </p:pic>
      <p:sp>
        <p:nvSpPr>
          <p:cNvPr id="26" name="object 26"/>
          <p:cNvSpPr txBox="1"/>
          <p:nvPr/>
        </p:nvSpPr>
        <p:spPr>
          <a:xfrm>
            <a:off x="1218691" y="1848738"/>
            <a:ext cx="1136015" cy="269240"/>
          </a:xfrm>
          <a:prstGeom prst="rect">
            <a:avLst/>
          </a:prstGeom>
        </p:spPr>
        <p:txBody>
          <a:bodyPr vert="horz" wrap="square" lIns="0" tIns="12065" rIns="0" bIns="0" rtlCol="0">
            <a:spAutoFit/>
          </a:bodyPr>
          <a:lstStyle/>
          <a:p>
            <a:pPr marL="12700">
              <a:lnSpc>
                <a:spcPct val="100000"/>
              </a:lnSpc>
              <a:spcBef>
                <a:spcPts val="95"/>
              </a:spcBef>
            </a:pPr>
            <a:r>
              <a:rPr sz="1600">
                <a:solidFill>
                  <a:srgbClr val="2D2D38"/>
                </a:solidFill>
                <a:latin typeface="Trebuchet MS"/>
                <a:cs typeface="Trebuchet MS"/>
              </a:rPr>
              <a:t>Regionrådet</a:t>
            </a:r>
            <a:endParaRPr sz="1600">
              <a:latin typeface="Trebuchet MS"/>
              <a:cs typeface="Trebuchet MS"/>
            </a:endParaRPr>
          </a:p>
        </p:txBody>
      </p:sp>
      <p:sp>
        <p:nvSpPr>
          <p:cNvPr id="27" name="object 27"/>
          <p:cNvSpPr txBox="1"/>
          <p:nvPr/>
        </p:nvSpPr>
        <p:spPr>
          <a:xfrm>
            <a:off x="3283458" y="2119629"/>
            <a:ext cx="168719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Strategisk</a:t>
            </a:r>
            <a:r>
              <a:rPr sz="1200" spc="-95">
                <a:solidFill>
                  <a:srgbClr val="2D2D38"/>
                </a:solidFill>
                <a:latin typeface="Trebuchet MS"/>
                <a:cs typeface="Trebuchet MS"/>
              </a:rPr>
              <a:t> </a:t>
            </a:r>
            <a:r>
              <a:rPr sz="1200" spc="10">
                <a:solidFill>
                  <a:srgbClr val="2D2D38"/>
                </a:solidFill>
                <a:latin typeface="Trebuchet MS"/>
                <a:cs typeface="Trebuchet MS"/>
              </a:rPr>
              <a:t>posisjonering</a:t>
            </a:r>
            <a:endParaRPr sz="1200">
              <a:latin typeface="Trebuchet MS"/>
              <a:cs typeface="Trebuchet MS"/>
            </a:endParaRPr>
          </a:p>
        </p:txBody>
      </p:sp>
      <p:sp>
        <p:nvSpPr>
          <p:cNvPr id="28" name="object 28"/>
          <p:cNvSpPr txBox="1"/>
          <p:nvPr/>
        </p:nvSpPr>
        <p:spPr>
          <a:xfrm>
            <a:off x="5754751" y="2119629"/>
            <a:ext cx="153924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2D2D38"/>
                </a:solidFill>
                <a:latin typeface="Trebuchet MS"/>
                <a:cs typeface="Trebuchet MS"/>
              </a:rPr>
              <a:t>Vertskapsattraktivitet</a:t>
            </a:r>
            <a:endParaRPr sz="1200">
              <a:latin typeface="Trebuchet MS"/>
              <a:cs typeface="Trebuchet MS"/>
            </a:endParaRPr>
          </a:p>
        </p:txBody>
      </p:sp>
      <p:sp>
        <p:nvSpPr>
          <p:cNvPr id="29" name="object 29"/>
          <p:cNvSpPr txBox="1"/>
          <p:nvPr/>
        </p:nvSpPr>
        <p:spPr>
          <a:xfrm>
            <a:off x="8318754" y="2119629"/>
            <a:ext cx="122555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Storskalafordeler</a:t>
            </a:r>
            <a:endParaRPr sz="1200">
              <a:latin typeface="Trebuchet MS"/>
              <a:cs typeface="Trebuchet MS"/>
            </a:endParaRPr>
          </a:p>
        </p:txBody>
      </p:sp>
      <p:grpSp>
        <p:nvGrpSpPr>
          <p:cNvPr id="30" name="object 30"/>
          <p:cNvGrpSpPr/>
          <p:nvPr/>
        </p:nvGrpSpPr>
        <p:grpSpPr>
          <a:xfrm>
            <a:off x="6269735" y="1593913"/>
            <a:ext cx="2865120" cy="509905"/>
            <a:chOff x="6269735" y="1593913"/>
            <a:chExt cx="2865120" cy="509905"/>
          </a:xfrm>
        </p:grpSpPr>
        <p:pic>
          <p:nvPicPr>
            <p:cNvPr id="31" name="object 31"/>
            <p:cNvPicPr/>
            <p:nvPr/>
          </p:nvPicPr>
          <p:blipFill>
            <a:blip r:embed="rId6" cstate="print"/>
            <a:stretch>
              <a:fillRect/>
            </a:stretch>
          </p:blipFill>
          <p:spPr>
            <a:xfrm>
              <a:off x="8552687" y="1593913"/>
              <a:ext cx="582168" cy="509397"/>
            </a:xfrm>
            <a:prstGeom prst="rect">
              <a:avLst/>
            </a:prstGeom>
          </p:spPr>
        </p:pic>
        <p:pic>
          <p:nvPicPr>
            <p:cNvPr id="32" name="object 32"/>
            <p:cNvPicPr/>
            <p:nvPr/>
          </p:nvPicPr>
          <p:blipFill>
            <a:blip r:embed="rId7" cstate="print"/>
            <a:stretch>
              <a:fillRect/>
            </a:stretch>
          </p:blipFill>
          <p:spPr>
            <a:xfrm>
              <a:off x="6269735" y="1610441"/>
              <a:ext cx="489204" cy="485058"/>
            </a:xfrm>
            <a:prstGeom prst="rect">
              <a:avLst/>
            </a:prstGeom>
          </p:spPr>
        </p:pic>
      </p:grpSp>
      <p:sp>
        <p:nvSpPr>
          <p:cNvPr id="33" name="object 33"/>
          <p:cNvSpPr txBox="1"/>
          <p:nvPr/>
        </p:nvSpPr>
        <p:spPr>
          <a:xfrm>
            <a:off x="3693033" y="3374897"/>
            <a:ext cx="967105" cy="208279"/>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D2D38"/>
                </a:solidFill>
                <a:latin typeface="Trebuchet MS"/>
                <a:cs typeface="Trebuchet MS"/>
              </a:rPr>
              <a:t>Tilr</a:t>
            </a:r>
            <a:r>
              <a:rPr sz="1200" spc="-25">
                <a:solidFill>
                  <a:srgbClr val="2D2D38"/>
                </a:solidFill>
                <a:latin typeface="Trebuchet MS"/>
                <a:cs typeface="Trebuchet MS"/>
              </a:rPr>
              <a:t>ett</a:t>
            </a:r>
            <a:r>
              <a:rPr sz="1200" spc="10">
                <a:solidFill>
                  <a:srgbClr val="2D2D38"/>
                </a:solidFill>
                <a:latin typeface="Trebuchet MS"/>
                <a:cs typeface="Trebuchet MS"/>
              </a:rPr>
              <a:t>elegger</a:t>
            </a:r>
            <a:endParaRPr sz="1200">
              <a:latin typeface="Trebuchet MS"/>
              <a:cs typeface="Trebuchet MS"/>
            </a:endParaRPr>
          </a:p>
        </p:txBody>
      </p:sp>
      <p:sp>
        <p:nvSpPr>
          <p:cNvPr id="34" name="object 34"/>
          <p:cNvSpPr txBox="1"/>
          <p:nvPr/>
        </p:nvSpPr>
        <p:spPr>
          <a:xfrm>
            <a:off x="6014720" y="3374897"/>
            <a:ext cx="762635"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Planlegger</a:t>
            </a:r>
            <a:endParaRPr sz="1200">
              <a:latin typeface="Trebuchet MS"/>
              <a:cs typeface="Trebuchet MS"/>
            </a:endParaRPr>
          </a:p>
        </p:txBody>
      </p:sp>
      <p:sp>
        <p:nvSpPr>
          <p:cNvPr id="35" name="object 35"/>
          <p:cNvSpPr txBox="1"/>
          <p:nvPr/>
        </p:nvSpPr>
        <p:spPr>
          <a:xfrm>
            <a:off x="8490584" y="3374897"/>
            <a:ext cx="65913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2D2D38"/>
                </a:solidFill>
                <a:latin typeface="Trebuchet MS"/>
                <a:cs typeface="Trebuchet MS"/>
              </a:rPr>
              <a:t>Forvalter</a:t>
            </a:r>
            <a:endParaRPr sz="1200">
              <a:latin typeface="Trebuchet MS"/>
              <a:cs typeface="Trebuchet MS"/>
            </a:endParaRPr>
          </a:p>
        </p:txBody>
      </p:sp>
      <p:grpSp>
        <p:nvGrpSpPr>
          <p:cNvPr id="36" name="object 36"/>
          <p:cNvGrpSpPr/>
          <p:nvPr/>
        </p:nvGrpSpPr>
        <p:grpSpPr>
          <a:xfrm>
            <a:off x="3810000" y="2715767"/>
            <a:ext cx="5320665" cy="670560"/>
            <a:chOff x="3810000" y="2715767"/>
            <a:chExt cx="5320665" cy="670560"/>
          </a:xfrm>
        </p:grpSpPr>
        <p:pic>
          <p:nvPicPr>
            <p:cNvPr id="37" name="object 37"/>
            <p:cNvPicPr/>
            <p:nvPr/>
          </p:nvPicPr>
          <p:blipFill>
            <a:blip r:embed="rId8" cstate="print"/>
            <a:stretch>
              <a:fillRect/>
            </a:stretch>
          </p:blipFill>
          <p:spPr>
            <a:xfrm>
              <a:off x="3810000" y="2715767"/>
              <a:ext cx="630936" cy="630936"/>
            </a:xfrm>
            <a:prstGeom prst="rect">
              <a:avLst/>
            </a:prstGeom>
          </p:spPr>
        </p:pic>
        <p:pic>
          <p:nvPicPr>
            <p:cNvPr id="38" name="object 38"/>
            <p:cNvPicPr/>
            <p:nvPr/>
          </p:nvPicPr>
          <p:blipFill>
            <a:blip r:embed="rId9" cstate="print"/>
            <a:stretch>
              <a:fillRect/>
            </a:stretch>
          </p:blipFill>
          <p:spPr>
            <a:xfrm>
              <a:off x="6114870" y="2755391"/>
              <a:ext cx="506326" cy="627888"/>
            </a:xfrm>
            <a:prstGeom prst="rect">
              <a:avLst/>
            </a:prstGeom>
          </p:spPr>
        </p:pic>
        <p:pic>
          <p:nvPicPr>
            <p:cNvPr id="39" name="object 39"/>
            <p:cNvPicPr/>
            <p:nvPr/>
          </p:nvPicPr>
          <p:blipFill>
            <a:blip r:embed="rId10" cstate="print"/>
            <a:stretch>
              <a:fillRect/>
            </a:stretch>
          </p:blipFill>
          <p:spPr>
            <a:xfrm>
              <a:off x="8523732" y="2778251"/>
              <a:ext cx="606551" cy="608076"/>
            </a:xfrm>
            <a:prstGeom prst="rect">
              <a:avLst/>
            </a:prstGeom>
          </p:spPr>
        </p:pic>
      </p:grpSp>
      <p:sp>
        <p:nvSpPr>
          <p:cNvPr id="40" name="object 40"/>
          <p:cNvSpPr txBox="1"/>
          <p:nvPr/>
        </p:nvSpPr>
        <p:spPr>
          <a:xfrm>
            <a:off x="3446779" y="4504690"/>
            <a:ext cx="1413510" cy="208279"/>
          </a:xfrm>
          <a:prstGeom prst="rect">
            <a:avLst/>
          </a:prstGeom>
        </p:spPr>
        <p:txBody>
          <a:bodyPr vert="horz" wrap="square" lIns="0" tIns="12700" rIns="0" bIns="0" rtlCol="0">
            <a:spAutoFit/>
          </a:bodyPr>
          <a:lstStyle/>
          <a:p>
            <a:pPr marL="12700">
              <a:lnSpc>
                <a:spcPct val="100000"/>
              </a:lnSpc>
              <a:spcBef>
                <a:spcPts val="100"/>
              </a:spcBef>
            </a:pPr>
            <a:r>
              <a:rPr sz="1200" spc="30">
                <a:solidFill>
                  <a:srgbClr val="2D2D38"/>
                </a:solidFill>
                <a:latin typeface="Trebuchet MS"/>
                <a:cs typeface="Trebuchet MS"/>
              </a:rPr>
              <a:t>F</a:t>
            </a:r>
            <a:r>
              <a:rPr sz="1200" spc="35">
                <a:solidFill>
                  <a:srgbClr val="2D2D38"/>
                </a:solidFill>
                <a:latin typeface="Trebuchet MS"/>
                <a:cs typeface="Trebuchet MS"/>
              </a:rPr>
              <a:t>o</a:t>
            </a:r>
            <a:r>
              <a:rPr sz="1200" spc="15">
                <a:solidFill>
                  <a:srgbClr val="2D2D38"/>
                </a:solidFill>
                <a:latin typeface="Trebuchet MS"/>
                <a:cs typeface="Trebuchet MS"/>
              </a:rPr>
              <a:t>r</a:t>
            </a:r>
            <a:r>
              <a:rPr sz="1200" spc="25">
                <a:solidFill>
                  <a:srgbClr val="2D2D38"/>
                </a:solidFill>
                <a:latin typeface="Trebuchet MS"/>
                <a:cs typeface="Trebuchet MS"/>
              </a:rPr>
              <a:t>r</a:t>
            </a:r>
            <a:r>
              <a:rPr sz="1200" spc="15">
                <a:solidFill>
                  <a:srgbClr val="2D2D38"/>
                </a:solidFill>
                <a:latin typeface="Trebuchet MS"/>
                <a:cs typeface="Trebuchet MS"/>
              </a:rPr>
              <a:t>etnings</a:t>
            </a:r>
            <a:r>
              <a:rPr sz="1200" spc="25">
                <a:solidFill>
                  <a:srgbClr val="2D2D38"/>
                </a:solidFill>
                <a:latin typeface="Trebuchet MS"/>
                <a:cs typeface="Trebuchet MS"/>
              </a:rPr>
              <a:t>u</a:t>
            </a:r>
            <a:r>
              <a:rPr sz="1200" spc="-5">
                <a:solidFill>
                  <a:srgbClr val="2D2D38"/>
                </a:solidFill>
                <a:latin typeface="Trebuchet MS"/>
                <a:cs typeface="Trebuchet MS"/>
              </a:rPr>
              <a:t>tv</a:t>
            </a:r>
            <a:r>
              <a:rPr sz="1200" spc="-15">
                <a:solidFill>
                  <a:srgbClr val="2D2D38"/>
                </a:solidFill>
                <a:latin typeface="Trebuchet MS"/>
                <a:cs typeface="Trebuchet MS"/>
              </a:rPr>
              <a:t>i</a:t>
            </a:r>
            <a:r>
              <a:rPr sz="1200" spc="-40">
                <a:solidFill>
                  <a:srgbClr val="2D2D38"/>
                </a:solidFill>
                <a:latin typeface="Trebuchet MS"/>
                <a:cs typeface="Trebuchet MS"/>
              </a:rPr>
              <a:t>k</a:t>
            </a:r>
            <a:r>
              <a:rPr sz="1200">
                <a:solidFill>
                  <a:srgbClr val="2D2D38"/>
                </a:solidFill>
                <a:latin typeface="Trebuchet MS"/>
                <a:cs typeface="Trebuchet MS"/>
              </a:rPr>
              <a:t>ling</a:t>
            </a:r>
            <a:endParaRPr sz="1200">
              <a:latin typeface="Trebuchet MS"/>
              <a:cs typeface="Trebuchet MS"/>
            </a:endParaRPr>
          </a:p>
        </p:txBody>
      </p:sp>
      <p:pic>
        <p:nvPicPr>
          <p:cNvPr id="41" name="object 41"/>
          <p:cNvPicPr/>
          <p:nvPr/>
        </p:nvPicPr>
        <p:blipFill>
          <a:blip r:embed="rId11" cstate="print"/>
          <a:stretch>
            <a:fillRect/>
          </a:stretch>
        </p:blipFill>
        <p:spPr>
          <a:xfrm>
            <a:off x="3877741" y="3862054"/>
            <a:ext cx="647852" cy="633936"/>
          </a:xfrm>
          <a:prstGeom prst="rect">
            <a:avLst/>
          </a:prstGeom>
        </p:spPr>
      </p:pic>
      <p:sp>
        <p:nvSpPr>
          <p:cNvPr id="42" name="object 42"/>
          <p:cNvSpPr txBox="1"/>
          <p:nvPr/>
        </p:nvSpPr>
        <p:spPr>
          <a:xfrm>
            <a:off x="5764529" y="4505705"/>
            <a:ext cx="118427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Entreprenørskap</a:t>
            </a:r>
            <a:endParaRPr sz="1200">
              <a:latin typeface="Trebuchet MS"/>
              <a:cs typeface="Trebuchet MS"/>
            </a:endParaRPr>
          </a:p>
        </p:txBody>
      </p:sp>
      <p:sp>
        <p:nvSpPr>
          <p:cNvPr id="43" name="object 43"/>
          <p:cNvSpPr txBox="1"/>
          <p:nvPr/>
        </p:nvSpPr>
        <p:spPr>
          <a:xfrm>
            <a:off x="8488426" y="4498594"/>
            <a:ext cx="77216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Innovasjon</a:t>
            </a:r>
            <a:endParaRPr sz="1200">
              <a:latin typeface="Trebuchet MS"/>
              <a:cs typeface="Trebuchet MS"/>
            </a:endParaRPr>
          </a:p>
        </p:txBody>
      </p:sp>
      <p:grpSp>
        <p:nvGrpSpPr>
          <p:cNvPr id="44" name="object 44"/>
          <p:cNvGrpSpPr/>
          <p:nvPr/>
        </p:nvGrpSpPr>
        <p:grpSpPr>
          <a:xfrm>
            <a:off x="3869435" y="3924215"/>
            <a:ext cx="5250180" cy="1830705"/>
            <a:chOff x="3869435" y="3924215"/>
            <a:chExt cx="5250180" cy="1830705"/>
          </a:xfrm>
        </p:grpSpPr>
        <p:pic>
          <p:nvPicPr>
            <p:cNvPr id="45" name="object 45"/>
            <p:cNvPicPr/>
            <p:nvPr/>
          </p:nvPicPr>
          <p:blipFill>
            <a:blip r:embed="rId12" cstate="print"/>
            <a:stretch>
              <a:fillRect/>
            </a:stretch>
          </p:blipFill>
          <p:spPr>
            <a:xfrm>
              <a:off x="6108742" y="3924215"/>
              <a:ext cx="512889" cy="575437"/>
            </a:xfrm>
            <a:prstGeom prst="rect">
              <a:avLst/>
            </a:prstGeom>
          </p:spPr>
        </p:pic>
        <p:pic>
          <p:nvPicPr>
            <p:cNvPr id="46" name="object 46"/>
            <p:cNvPicPr/>
            <p:nvPr/>
          </p:nvPicPr>
          <p:blipFill>
            <a:blip r:embed="rId13" cstate="print"/>
            <a:stretch>
              <a:fillRect/>
            </a:stretch>
          </p:blipFill>
          <p:spPr>
            <a:xfrm>
              <a:off x="8570023" y="3932555"/>
              <a:ext cx="549020" cy="550418"/>
            </a:xfrm>
            <a:prstGeom prst="rect">
              <a:avLst/>
            </a:prstGeom>
          </p:spPr>
        </p:pic>
        <p:pic>
          <p:nvPicPr>
            <p:cNvPr id="47" name="object 47"/>
            <p:cNvPicPr/>
            <p:nvPr/>
          </p:nvPicPr>
          <p:blipFill>
            <a:blip r:embed="rId14" cstate="print"/>
            <a:stretch>
              <a:fillRect/>
            </a:stretch>
          </p:blipFill>
          <p:spPr>
            <a:xfrm>
              <a:off x="3869435" y="5149596"/>
              <a:ext cx="464820" cy="605027"/>
            </a:xfrm>
            <a:prstGeom prst="rect">
              <a:avLst/>
            </a:prstGeom>
          </p:spPr>
        </p:pic>
      </p:grpSp>
      <p:sp>
        <p:nvSpPr>
          <p:cNvPr id="48" name="object 48"/>
          <p:cNvSpPr txBox="1"/>
          <p:nvPr/>
        </p:nvSpPr>
        <p:spPr>
          <a:xfrm>
            <a:off x="3720465" y="5807761"/>
            <a:ext cx="719455" cy="208279"/>
          </a:xfrm>
          <a:prstGeom prst="rect">
            <a:avLst/>
          </a:prstGeom>
        </p:spPr>
        <p:txBody>
          <a:bodyPr vert="horz" wrap="square" lIns="0" tIns="12700" rIns="0" bIns="0" rtlCol="0">
            <a:spAutoFit/>
          </a:bodyPr>
          <a:lstStyle/>
          <a:p>
            <a:pPr marL="12700">
              <a:lnSpc>
                <a:spcPct val="100000"/>
              </a:lnSpc>
              <a:spcBef>
                <a:spcPts val="100"/>
              </a:spcBef>
            </a:pPr>
            <a:r>
              <a:rPr sz="1200" spc="15">
                <a:solidFill>
                  <a:srgbClr val="2D2D38"/>
                </a:solidFill>
                <a:latin typeface="Trebuchet MS"/>
                <a:cs typeface="Trebuchet MS"/>
              </a:rPr>
              <a:t>Møteplass</a:t>
            </a:r>
            <a:endParaRPr sz="1200">
              <a:latin typeface="Trebuchet MS"/>
              <a:cs typeface="Trebuchet MS"/>
            </a:endParaRPr>
          </a:p>
        </p:txBody>
      </p:sp>
      <p:sp>
        <p:nvSpPr>
          <p:cNvPr id="49" name="object 49"/>
          <p:cNvSpPr txBox="1"/>
          <p:nvPr/>
        </p:nvSpPr>
        <p:spPr>
          <a:xfrm>
            <a:off x="5678804" y="5804103"/>
            <a:ext cx="1499870" cy="208279"/>
          </a:xfrm>
          <a:prstGeom prst="rect">
            <a:avLst/>
          </a:prstGeom>
        </p:spPr>
        <p:txBody>
          <a:bodyPr vert="horz" wrap="square" lIns="0" tIns="12700" rIns="0" bIns="0" rtlCol="0">
            <a:spAutoFit/>
          </a:bodyPr>
          <a:lstStyle/>
          <a:p>
            <a:pPr marL="12700">
              <a:lnSpc>
                <a:spcPct val="100000"/>
              </a:lnSpc>
              <a:spcBef>
                <a:spcPts val="100"/>
              </a:spcBef>
            </a:pPr>
            <a:r>
              <a:rPr sz="1200" spc="10">
                <a:solidFill>
                  <a:srgbClr val="2D2D38"/>
                </a:solidFill>
                <a:latin typeface="Trebuchet MS"/>
                <a:cs typeface="Trebuchet MS"/>
              </a:rPr>
              <a:t>Næringsrepresentant</a:t>
            </a:r>
            <a:endParaRPr sz="1200">
              <a:latin typeface="Trebuchet MS"/>
              <a:cs typeface="Trebuchet MS"/>
            </a:endParaRPr>
          </a:p>
        </p:txBody>
      </p:sp>
      <p:sp>
        <p:nvSpPr>
          <p:cNvPr id="50" name="object 50"/>
          <p:cNvSpPr txBox="1"/>
          <p:nvPr/>
        </p:nvSpPr>
        <p:spPr>
          <a:xfrm>
            <a:off x="8191627" y="5804712"/>
            <a:ext cx="1318895" cy="208279"/>
          </a:xfrm>
          <a:prstGeom prst="rect">
            <a:avLst/>
          </a:prstGeom>
        </p:spPr>
        <p:txBody>
          <a:bodyPr vert="horz" wrap="square" lIns="0" tIns="12700" rIns="0" bIns="0" rtlCol="0">
            <a:spAutoFit/>
          </a:bodyPr>
          <a:lstStyle/>
          <a:p>
            <a:pPr marL="12700">
              <a:lnSpc>
                <a:spcPct val="100000"/>
              </a:lnSpc>
              <a:spcBef>
                <a:spcPts val="100"/>
              </a:spcBef>
            </a:pPr>
            <a:r>
              <a:rPr sz="1200" spc="35">
                <a:solidFill>
                  <a:srgbClr val="2D2D38"/>
                </a:solidFill>
                <a:latin typeface="Trebuchet MS"/>
                <a:cs typeface="Trebuchet MS"/>
              </a:rPr>
              <a:t>Ram</a:t>
            </a:r>
            <a:r>
              <a:rPr sz="1200">
                <a:solidFill>
                  <a:srgbClr val="2D2D38"/>
                </a:solidFill>
                <a:latin typeface="Trebuchet MS"/>
                <a:cs typeface="Trebuchet MS"/>
              </a:rPr>
              <a:t>me</a:t>
            </a:r>
            <a:r>
              <a:rPr sz="1200" spc="5">
                <a:solidFill>
                  <a:srgbClr val="2D2D38"/>
                </a:solidFill>
                <a:latin typeface="Trebuchet MS"/>
                <a:cs typeface="Trebuchet MS"/>
              </a:rPr>
              <a:t>b</a:t>
            </a:r>
            <a:r>
              <a:rPr sz="1200" spc="-30">
                <a:solidFill>
                  <a:srgbClr val="2D2D38"/>
                </a:solidFill>
                <a:latin typeface="Trebuchet MS"/>
                <a:cs typeface="Trebuchet MS"/>
              </a:rPr>
              <a:t>et</a:t>
            </a:r>
            <a:r>
              <a:rPr sz="1200" spc="-25">
                <a:solidFill>
                  <a:srgbClr val="2D2D38"/>
                </a:solidFill>
                <a:latin typeface="Trebuchet MS"/>
                <a:cs typeface="Trebuchet MS"/>
              </a:rPr>
              <a:t>i</a:t>
            </a:r>
            <a:r>
              <a:rPr sz="1200" spc="20">
                <a:solidFill>
                  <a:srgbClr val="2D2D38"/>
                </a:solidFill>
                <a:latin typeface="Trebuchet MS"/>
                <a:cs typeface="Trebuchet MS"/>
              </a:rPr>
              <a:t>ngels</a:t>
            </a:r>
            <a:r>
              <a:rPr sz="1200" spc="5">
                <a:solidFill>
                  <a:srgbClr val="2D2D38"/>
                </a:solidFill>
                <a:latin typeface="Trebuchet MS"/>
                <a:cs typeface="Trebuchet MS"/>
              </a:rPr>
              <a:t>er</a:t>
            </a:r>
            <a:endParaRPr sz="1200">
              <a:latin typeface="Trebuchet MS"/>
              <a:cs typeface="Trebuchet MS"/>
            </a:endParaRPr>
          </a:p>
        </p:txBody>
      </p:sp>
      <p:sp>
        <p:nvSpPr>
          <p:cNvPr id="51" name="object 51"/>
          <p:cNvSpPr txBox="1"/>
          <p:nvPr/>
        </p:nvSpPr>
        <p:spPr>
          <a:xfrm>
            <a:off x="1218691" y="2871977"/>
            <a:ext cx="1171575" cy="269240"/>
          </a:xfrm>
          <a:prstGeom prst="rect">
            <a:avLst/>
          </a:prstGeom>
        </p:spPr>
        <p:txBody>
          <a:bodyPr vert="horz" wrap="square" lIns="0" tIns="12065" rIns="0" bIns="0" rtlCol="0">
            <a:spAutoFit/>
          </a:bodyPr>
          <a:lstStyle/>
          <a:p>
            <a:pPr marL="12700">
              <a:lnSpc>
                <a:spcPct val="100000"/>
              </a:lnSpc>
              <a:spcBef>
                <a:spcPts val="95"/>
              </a:spcBef>
            </a:pPr>
            <a:r>
              <a:rPr sz="1600" spc="20">
                <a:solidFill>
                  <a:srgbClr val="2D2D38"/>
                </a:solidFill>
                <a:latin typeface="Trebuchet MS"/>
                <a:cs typeface="Trebuchet MS"/>
              </a:rPr>
              <a:t>Kommunene</a:t>
            </a:r>
            <a:endParaRPr sz="1600">
              <a:latin typeface="Trebuchet MS"/>
              <a:cs typeface="Trebuchet MS"/>
            </a:endParaRPr>
          </a:p>
        </p:txBody>
      </p:sp>
      <p:sp>
        <p:nvSpPr>
          <p:cNvPr id="52" name="object 52"/>
          <p:cNvSpPr txBox="1"/>
          <p:nvPr/>
        </p:nvSpPr>
        <p:spPr>
          <a:xfrm>
            <a:off x="1218691" y="4019803"/>
            <a:ext cx="1563370" cy="476250"/>
          </a:xfrm>
          <a:prstGeom prst="rect">
            <a:avLst/>
          </a:prstGeom>
        </p:spPr>
        <p:txBody>
          <a:bodyPr vert="horz" wrap="square" lIns="0" tIns="49530" rIns="0" bIns="0" rtlCol="0">
            <a:spAutoFit/>
          </a:bodyPr>
          <a:lstStyle/>
          <a:p>
            <a:pPr marL="12700" marR="5080">
              <a:lnSpc>
                <a:spcPts val="1630"/>
              </a:lnSpc>
              <a:spcBef>
                <a:spcPts val="390"/>
              </a:spcBef>
            </a:pPr>
            <a:r>
              <a:rPr sz="1600" spc="10">
                <a:solidFill>
                  <a:srgbClr val="2D2D38"/>
                </a:solidFill>
                <a:latin typeface="Trebuchet MS"/>
                <a:cs typeface="Trebuchet MS"/>
              </a:rPr>
              <a:t>Nærings- </a:t>
            </a:r>
            <a:r>
              <a:rPr sz="1600" spc="15">
                <a:solidFill>
                  <a:srgbClr val="2D2D38"/>
                </a:solidFill>
                <a:latin typeface="Trebuchet MS"/>
                <a:cs typeface="Trebuchet MS"/>
              </a:rPr>
              <a:t> </a:t>
            </a:r>
            <a:r>
              <a:rPr sz="1600" spc="25">
                <a:solidFill>
                  <a:srgbClr val="2D2D38"/>
                </a:solidFill>
                <a:latin typeface="Trebuchet MS"/>
                <a:cs typeface="Trebuchet MS"/>
              </a:rPr>
              <a:t>u</a:t>
            </a:r>
            <a:r>
              <a:rPr sz="1600" spc="-80">
                <a:solidFill>
                  <a:srgbClr val="2D2D38"/>
                </a:solidFill>
                <a:latin typeface="Trebuchet MS"/>
                <a:cs typeface="Trebuchet MS"/>
              </a:rPr>
              <a:t>t</a:t>
            </a:r>
            <a:r>
              <a:rPr sz="1600" spc="40">
                <a:solidFill>
                  <a:srgbClr val="2D2D38"/>
                </a:solidFill>
                <a:latin typeface="Trebuchet MS"/>
                <a:cs typeface="Trebuchet MS"/>
              </a:rPr>
              <a:t>v</a:t>
            </a:r>
            <a:r>
              <a:rPr sz="1600" spc="-25">
                <a:solidFill>
                  <a:srgbClr val="2D2D38"/>
                </a:solidFill>
                <a:latin typeface="Trebuchet MS"/>
                <a:cs typeface="Trebuchet MS"/>
              </a:rPr>
              <a:t>i</a:t>
            </a:r>
            <a:r>
              <a:rPr sz="1600" spc="-50">
                <a:solidFill>
                  <a:srgbClr val="2D2D38"/>
                </a:solidFill>
                <a:latin typeface="Trebuchet MS"/>
                <a:cs typeface="Trebuchet MS"/>
              </a:rPr>
              <a:t>k</a:t>
            </a:r>
            <a:r>
              <a:rPr sz="1600" spc="-65">
                <a:solidFill>
                  <a:srgbClr val="2D2D38"/>
                </a:solidFill>
                <a:latin typeface="Trebuchet MS"/>
                <a:cs typeface="Trebuchet MS"/>
              </a:rPr>
              <a:t>l</a:t>
            </a:r>
            <a:r>
              <a:rPr sz="1600" spc="-75">
                <a:solidFill>
                  <a:srgbClr val="2D2D38"/>
                </a:solidFill>
                <a:latin typeface="Trebuchet MS"/>
                <a:cs typeface="Trebuchet MS"/>
              </a:rPr>
              <a:t>i</a:t>
            </a:r>
            <a:r>
              <a:rPr sz="1600" spc="80">
                <a:solidFill>
                  <a:srgbClr val="2D2D38"/>
                </a:solidFill>
                <a:latin typeface="Trebuchet MS"/>
                <a:cs typeface="Trebuchet MS"/>
              </a:rPr>
              <a:t>ngs</a:t>
            </a:r>
            <a:r>
              <a:rPr sz="1600" spc="50">
                <a:solidFill>
                  <a:srgbClr val="2D2D38"/>
                </a:solidFill>
                <a:latin typeface="Trebuchet MS"/>
                <a:cs typeface="Trebuchet MS"/>
              </a:rPr>
              <a:t>s</a:t>
            </a:r>
            <a:r>
              <a:rPr sz="1600">
                <a:solidFill>
                  <a:srgbClr val="2D2D38"/>
                </a:solidFill>
                <a:latin typeface="Trebuchet MS"/>
                <a:cs typeface="Trebuchet MS"/>
              </a:rPr>
              <a:t>el</a:t>
            </a:r>
            <a:r>
              <a:rPr sz="1600" spc="10">
                <a:solidFill>
                  <a:srgbClr val="2D2D38"/>
                </a:solidFill>
                <a:latin typeface="Trebuchet MS"/>
                <a:cs typeface="Trebuchet MS"/>
              </a:rPr>
              <a:t>s</a:t>
            </a:r>
            <a:r>
              <a:rPr sz="1600" spc="-45">
                <a:solidFill>
                  <a:srgbClr val="2D2D38"/>
                </a:solidFill>
                <a:latin typeface="Trebuchet MS"/>
                <a:cs typeface="Trebuchet MS"/>
              </a:rPr>
              <a:t>k</a:t>
            </a:r>
            <a:r>
              <a:rPr sz="1600" spc="25">
                <a:solidFill>
                  <a:srgbClr val="2D2D38"/>
                </a:solidFill>
                <a:latin typeface="Trebuchet MS"/>
                <a:cs typeface="Trebuchet MS"/>
              </a:rPr>
              <a:t>a</a:t>
            </a:r>
            <a:r>
              <a:rPr sz="1600">
                <a:solidFill>
                  <a:srgbClr val="2D2D38"/>
                </a:solidFill>
                <a:latin typeface="Trebuchet MS"/>
                <a:cs typeface="Trebuchet MS"/>
              </a:rPr>
              <a:t>p</a:t>
            </a:r>
            <a:endParaRPr sz="1600">
              <a:latin typeface="Trebuchet MS"/>
              <a:cs typeface="Trebuchet MS"/>
            </a:endParaRPr>
          </a:p>
        </p:txBody>
      </p:sp>
      <p:sp>
        <p:nvSpPr>
          <p:cNvPr id="53" name="object 53"/>
          <p:cNvSpPr txBox="1"/>
          <p:nvPr/>
        </p:nvSpPr>
        <p:spPr>
          <a:xfrm>
            <a:off x="1218691" y="5380431"/>
            <a:ext cx="1063625" cy="269240"/>
          </a:xfrm>
          <a:prstGeom prst="rect">
            <a:avLst/>
          </a:prstGeom>
        </p:spPr>
        <p:txBody>
          <a:bodyPr vert="horz" wrap="square" lIns="0" tIns="12065" rIns="0" bIns="0" rtlCol="0">
            <a:spAutoFit/>
          </a:bodyPr>
          <a:lstStyle/>
          <a:p>
            <a:pPr marL="12700">
              <a:lnSpc>
                <a:spcPct val="100000"/>
              </a:lnSpc>
              <a:spcBef>
                <a:spcPts val="95"/>
              </a:spcBef>
            </a:pPr>
            <a:r>
              <a:rPr sz="1600" spc="75">
                <a:solidFill>
                  <a:srgbClr val="2D2D38"/>
                </a:solidFill>
                <a:latin typeface="Trebuchet MS"/>
                <a:cs typeface="Trebuchet MS"/>
              </a:rPr>
              <a:t>N</a:t>
            </a:r>
            <a:r>
              <a:rPr sz="1600" spc="-65">
                <a:solidFill>
                  <a:srgbClr val="2D2D38"/>
                </a:solidFill>
                <a:latin typeface="Trebuchet MS"/>
                <a:cs typeface="Trebuchet MS"/>
              </a:rPr>
              <a:t>æ</a:t>
            </a:r>
            <a:r>
              <a:rPr sz="1600" spc="-25">
                <a:solidFill>
                  <a:srgbClr val="2D2D38"/>
                </a:solidFill>
                <a:latin typeface="Trebuchet MS"/>
                <a:cs typeface="Trebuchet MS"/>
              </a:rPr>
              <a:t>ri</a:t>
            </a:r>
            <a:r>
              <a:rPr sz="1600" spc="40">
                <a:solidFill>
                  <a:srgbClr val="2D2D38"/>
                </a:solidFill>
                <a:latin typeface="Trebuchet MS"/>
                <a:cs typeface="Trebuchet MS"/>
              </a:rPr>
              <a:t>ngs</a:t>
            </a:r>
            <a:r>
              <a:rPr sz="1600" spc="15">
                <a:solidFill>
                  <a:srgbClr val="2D2D38"/>
                </a:solidFill>
                <a:latin typeface="Trebuchet MS"/>
                <a:cs typeface="Trebuchet MS"/>
              </a:rPr>
              <a:t>l</a:t>
            </a:r>
            <a:r>
              <a:rPr sz="1600" spc="45">
                <a:solidFill>
                  <a:srgbClr val="2D2D38"/>
                </a:solidFill>
                <a:latin typeface="Trebuchet MS"/>
                <a:cs typeface="Trebuchet MS"/>
              </a:rPr>
              <a:t>ag</a:t>
            </a:r>
            <a:endParaRPr sz="1600">
              <a:latin typeface="Trebuchet MS"/>
              <a:cs typeface="Trebuchet MS"/>
            </a:endParaRPr>
          </a:p>
        </p:txBody>
      </p:sp>
      <p:grpSp>
        <p:nvGrpSpPr>
          <p:cNvPr id="54" name="object 54"/>
          <p:cNvGrpSpPr/>
          <p:nvPr/>
        </p:nvGrpSpPr>
        <p:grpSpPr>
          <a:xfrm>
            <a:off x="6067044" y="5103876"/>
            <a:ext cx="3092450" cy="668020"/>
            <a:chOff x="6067044" y="5103876"/>
            <a:chExt cx="3092450" cy="668020"/>
          </a:xfrm>
        </p:grpSpPr>
        <p:pic>
          <p:nvPicPr>
            <p:cNvPr id="55" name="object 55"/>
            <p:cNvPicPr/>
            <p:nvPr/>
          </p:nvPicPr>
          <p:blipFill>
            <a:blip r:embed="rId15" cstate="print"/>
            <a:stretch>
              <a:fillRect/>
            </a:stretch>
          </p:blipFill>
          <p:spPr>
            <a:xfrm>
              <a:off x="6067044" y="5166360"/>
              <a:ext cx="605027" cy="605027"/>
            </a:xfrm>
            <a:prstGeom prst="rect">
              <a:avLst/>
            </a:prstGeom>
          </p:spPr>
        </p:pic>
        <p:pic>
          <p:nvPicPr>
            <p:cNvPr id="56" name="object 56"/>
            <p:cNvPicPr/>
            <p:nvPr/>
          </p:nvPicPr>
          <p:blipFill>
            <a:blip r:embed="rId16" cstate="print"/>
            <a:stretch>
              <a:fillRect/>
            </a:stretch>
          </p:blipFill>
          <p:spPr>
            <a:xfrm>
              <a:off x="8494776" y="5103876"/>
              <a:ext cx="664464" cy="664464"/>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fontScale="90000"/>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dirty="0">
                <a:solidFill>
                  <a:schemeClr val="accent4"/>
                </a:solidFill>
                <a:latin typeface="Open Sans" panose="020B0606030504020204" pitchFamily="34" charset="0"/>
                <a:ea typeface="Open Sans" panose="020B0606030504020204" pitchFamily="34" charset="0"/>
                <a:cs typeface="Open Sans" panose="020B0606030504020204" pitchFamily="34" charset="0"/>
              </a:rPr>
              <a:t>Kommunen som </a:t>
            </a:r>
            <a:r>
              <a:rPr lang="nb-NO"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samfunnsutviklar</a:t>
            </a:r>
            <a:br>
              <a:rPr lang="nb-NO" dirty="0">
                <a:solidFill>
                  <a:schemeClr val="accent4"/>
                </a:solidFill>
                <a:latin typeface="Open Sans" panose="020B0606030504020204" pitchFamily="34" charset="0"/>
                <a:ea typeface="Open Sans" panose="020B0606030504020204" pitchFamily="34" charset="0"/>
                <a:cs typeface="Open Sans" panose="020B0606030504020204" pitchFamily="34" charset="0"/>
              </a:rPr>
            </a:b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endParaRPr lang="nb-NO"/>
          </a:p>
          <a:p>
            <a:r>
              <a:rPr lang="nb-NO" err="1"/>
              <a:t>Valgmoglegheitar</a:t>
            </a:r>
            <a:r>
              <a:rPr lang="nb-NO"/>
              <a:t>; </a:t>
            </a:r>
            <a:r>
              <a:rPr lang="nb-NO" err="1"/>
              <a:t>kjelde:</a:t>
            </a:r>
            <a:r>
              <a:rPr lang="nb-NO" err="1">
                <a:hlinkClick r:id="rId3"/>
              </a:rPr>
              <a:t>Distriktssenteret</a:t>
            </a:r>
            <a:r>
              <a:rPr lang="nb-NO"/>
              <a:t> </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102596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ED164019-A9E6-4364-A4B6-0901F082F2FF}"/>
              </a:ext>
            </a:extLst>
          </p:cNvPr>
          <p:cNvSpPr>
            <a:spLocks noGrp="1"/>
          </p:cNvSpPr>
          <p:nvPr>
            <p:ph type="title"/>
          </p:nvPr>
        </p:nvSpPr>
        <p:spPr>
          <a:xfrm>
            <a:off x="838200" y="870012"/>
            <a:ext cx="10515600" cy="1649350"/>
          </a:xfrm>
        </p:spPr>
        <p:txBody>
          <a:bodyPr/>
          <a:lstStyle/>
          <a:p>
            <a:r>
              <a:rPr lang="nn-NO" dirty="0"/>
              <a:t>Fire utfordringar som lokal samfunnsutvikling må handtere: </a:t>
            </a:r>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p:txBody>
          <a:bodyPr vert="horz" lIns="91440" tIns="45720" rIns="91440" bIns="45720" rtlCol="0" anchor="t">
            <a:normAutofit/>
          </a:bodyPr>
          <a:lstStyle/>
          <a:p>
            <a:pPr>
              <a:buNone/>
            </a:pPr>
            <a:endParaRPr lang="nb-NO" sz="1800" dirty="0">
              <a:cs typeface="Calibri"/>
            </a:endParaRPr>
          </a:p>
          <a:p>
            <a:pPr>
              <a:buNone/>
            </a:pPr>
            <a:endParaRPr lang="nb-NO" sz="1800" dirty="0">
              <a:ea typeface="+mn-lt"/>
              <a:cs typeface="+mn-lt"/>
            </a:endParaRPr>
          </a:p>
          <a:p>
            <a:pPr>
              <a:buNone/>
            </a:pPr>
            <a:endParaRPr lang="nb-NO" sz="1800" dirty="0">
              <a:cs typeface="Calibri"/>
            </a:endParaRPr>
          </a:p>
          <a:p>
            <a:pPr>
              <a:buNone/>
            </a:pPr>
            <a:endParaRPr lang="nb-NO" sz="1800" dirty="0">
              <a:cs typeface="Calibri"/>
            </a:endParaRPr>
          </a:p>
          <a:p>
            <a:pPr>
              <a:buNone/>
            </a:pPr>
            <a:endParaRPr lang="nb-NO" sz="1800" dirty="0">
              <a:cs typeface="Calibri"/>
            </a:endParaRPr>
          </a:p>
          <a:p>
            <a:pPr marL="0" indent="0">
              <a:buNone/>
            </a:pPr>
            <a:endParaRPr lang="nb-NO" dirty="0">
              <a:latin typeface="Calibri" panose="020F0502020204030204"/>
              <a:ea typeface="+mn-lt"/>
              <a:cs typeface="Calibri" panose="020F0502020204030204"/>
            </a:endParaRPr>
          </a:p>
          <a:p>
            <a:pPr>
              <a:spcBef>
                <a:spcPct val="0"/>
              </a:spcBef>
            </a:pPr>
            <a:endParaRPr lang="nb-NO" dirty="0">
              <a:latin typeface="Calibri Light"/>
              <a:ea typeface="+mn-lt"/>
              <a:cs typeface="Calibri Light"/>
            </a:endParaRPr>
          </a:p>
          <a:p>
            <a:pPr>
              <a:buNone/>
            </a:pPr>
            <a:endParaRPr lang="nb-NO" dirty="0">
              <a:ea typeface="+mn-lt"/>
              <a:cs typeface="+mn-lt"/>
            </a:endParaRPr>
          </a:p>
          <a:p>
            <a:pPr marL="0" indent="0">
              <a:spcBef>
                <a:spcPct val="0"/>
              </a:spcBef>
              <a:buNone/>
            </a:pPr>
            <a:endParaRPr lang="nb-NO" dirty="0">
              <a:ea typeface="+mn-lt"/>
              <a:cs typeface="+mn-lt"/>
            </a:endParaRPr>
          </a:p>
          <a:p>
            <a:pPr>
              <a:spcBef>
                <a:spcPct val="0"/>
              </a:spcBef>
            </a:pPr>
            <a:endParaRPr lang="nb-NO" dirty="0">
              <a:latin typeface="Calibri" panose="020F0502020204030204"/>
              <a:cs typeface="Calibri" panose="020F0502020204030204"/>
            </a:endParaRPr>
          </a:p>
          <a:p>
            <a:pPr>
              <a:spcBef>
                <a:spcPct val="0"/>
              </a:spcBef>
            </a:pPr>
            <a:endParaRPr lang="nb-NO" dirty="0">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838200" y="2519362"/>
            <a:ext cx="66293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b-NO" dirty="0"/>
              <a:t>Endra folkesamansetting og </a:t>
            </a:r>
            <a:r>
              <a:rPr lang="nb-NO" dirty="0" err="1"/>
              <a:t>folkehelseutfordringar</a:t>
            </a:r>
            <a:r>
              <a:rPr lang="nb-NO" dirty="0"/>
              <a:t> -</a:t>
            </a:r>
            <a:r>
              <a:rPr lang="nb-NO" dirty="0" err="1"/>
              <a:t>folketalutvikling</a:t>
            </a:r>
            <a:endParaRPr lang="nb-NO" dirty="0"/>
          </a:p>
          <a:p>
            <a:pPr marL="342900" indent="-342900">
              <a:buAutoNum type="arabicPeriod"/>
            </a:pPr>
            <a:endParaRPr lang="nb-NO" dirty="0"/>
          </a:p>
          <a:p>
            <a:r>
              <a:rPr lang="nb-NO" dirty="0"/>
              <a:t>2. </a:t>
            </a:r>
            <a:r>
              <a:rPr lang="nb-NO" dirty="0" err="1"/>
              <a:t>Klimaendringar</a:t>
            </a:r>
            <a:r>
              <a:rPr lang="nb-NO" dirty="0"/>
              <a:t> og det </a:t>
            </a:r>
            <a:r>
              <a:rPr lang="nb-NO" dirty="0" err="1"/>
              <a:t>grøne</a:t>
            </a:r>
            <a:r>
              <a:rPr lang="nb-NO" dirty="0"/>
              <a:t> skiftet</a:t>
            </a:r>
          </a:p>
          <a:p>
            <a:endParaRPr lang="nb-NO" dirty="0"/>
          </a:p>
          <a:p>
            <a:r>
              <a:rPr lang="nb-NO" dirty="0"/>
              <a:t>3. Omstilling i næringslivet, nye kompetansebehov og livslang læring</a:t>
            </a:r>
          </a:p>
          <a:p>
            <a:endParaRPr lang="nb-NO" dirty="0"/>
          </a:p>
          <a:p>
            <a:r>
              <a:rPr lang="nb-NO" dirty="0"/>
              <a:t>4. Lokale sentrumsområder vert tappa for handel og aktivitet</a:t>
            </a:r>
          </a:p>
          <a:p>
            <a:endParaRPr lang="nb-NO" dirty="0"/>
          </a:p>
          <a:p>
            <a:endParaRPr lang="nn-NO" dirty="0"/>
          </a:p>
        </p:txBody>
      </p:sp>
      <p:sp>
        <p:nvSpPr>
          <p:cNvPr id="11" name="Tittel 2">
            <a:extLst>
              <a:ext uri="{FF2B5EF4-FFF2-40B4-BE49-F238E27FC236}">
                <a16:creationId xmlns:a16="http://schemas.microsoft.com/office/drawing/2014/main" id="{4C2D3468-F106-4200-BC45-8F7AC0B89A4E}"/>
              </a:ext>
            </a:extLst>
          </p:cNvPr>
          <p:cNvSpPr txBox="1">
            <a:spLocks/>
          </p:cNvSpPr>
          <p:nvPr/>
        </p:nvSpPr>
        <p:spPr>
          <a:xfrm>
            <a:off x="604421" y="1071999"/>
            <a:ext cx="10599198" cy="873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b-NO" dirty="0"/>
          </a:p>
        </p:txBody>
      </p:sp>
    </p:spTree>
    <p:extLst>
      <p:ext uri="{BB962C8B-B14F-4D97-AF65-F5344CB8AC3E}">
        <p14:creationId xmlns:p14="http://schemas.microsoft.com/office/powerpoint/2010/main" val="356833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9" name="Plassholder for innhold 8">
            <a:extLst>
              <a:ext uri="{FF2B5EF4-FFF2-40B4-BE49-F238E27FC236}">
                <a16:creationId xmlns:a16="http://schemas.microsoft.com/office/drawing/2014/main" id="{71E8D245-DE67-42C6-8C4E-6EFAA0F664C3}"/>
              </a:ext>
            </a:extLst>
          </p:cNvPr>
          <p:cNvSpPr>
            <a:spLocks noGrp="1"/>
          </p:cNvSpPr>
          <p:nvPr>
            <p:ph idx="4294967295"/>
          </p:nvPr>
        </p:nvSpPr>
        <p:spPr>
          <a:xfrm>
            <a:off x="0" y="1825625"/>
            <a:ext cx="10515600" cy="4351338"/>
          </a:xfrm>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51C3580D-BBB9-4723-81BF-60EF593DBC0C}"/>
              </a:ext>
            </a:extLst>
          </p:cNvPr>
          <p:cNvSpPr txBox="1"/>
          <p:nvPr/>
        </p:nvSpPr>
        <p:spPr>
          <a:xfrm>
            <a:off x="381740" y="2059981"/>
            <a:ext cx="11501390" cy="3693319"/>
          </a:xfrm>
          <a:prstGeom prst="rect">
            <a:avLst/>
          </a:prstGeom>
          <a:noFill/>
        </p:spPr>
        <p:txBody>
          <a:bodyPr wrap="square">
            <a:spAutoFit/>
          </a:bodyPr>
          <a:lstStyle/>
          <a:p>
            <a:pPr marL="342900" indent="-342900">
              <a:buFont typeface="+mj-lt"/>
              <a:buAutoNum type="arabicPeriod"/>
            </a:pPr>
            <a:r>
              <a:rPr lang="nb-NO" b="1" dirty="0"/>
              <a:t>Inspirere:</a:t>
            </a:r>
            <a:r>
              <a:rPr lang="nb-NO" dirty="0"/>
              <a:t> Omdømmebygging</a:t>
            </a:r>
            <a:r>
              <a:rPr lang="nb-NO"/>
              <a:t>, promoteringskampanjer, </a:t>
            </a:r>
            <a:r>
              <a:rPr lang="nb-NO" dirty="0"/>
              <a:t>annonsering</a:t>
            </a:r>
          </a:p>
          <a:p>
            <a:pPr marL="342900" indent="-342900">
              <a:buFont typeface="+mj-lt"/>
              <a:buAutoNum type="arabicPeriod"/>
            </a:pPr>
            <a:endParaRPr lang="nb-NO"/>
          </a:p>
          <a:p>
            <a:pPr marL="342900" indent="-342900">
              <a:buFont typeface="+mj-lt"/>
              <a:buAutoNum type="arabicPeriod"/>
            </a:pPr>
            <a:r>
              <a:rPr lang="nb-NO" b="1" dirty="0"/>
              <a:t>Informere:</a:t>
            </a:r>
            <a:r>
              <a:rPr lang="nb-NO" dirty="0"/>
              <a:t> Bustad- og </a:t>
            </a:r>
            <a:r>
              <a:rPr lang="nb-NO" dirty="0" err="1"/>
              <a:t>arbeidstilbod</a:t>
            </a:r>
            <a:r>
              <a:rPr lang="nb-NO" dirty="0"/>
              <a:t>, </a:t>
            </a:r>
            <a:r>
              <a:rPr lang="nb-NO" dirty="0" err="1"/>
              <a:t>tenester</a:t>
            </a:r>
            <a:r>
              <a:rPr lang="nb-NO" dirty="0"/>
              <a:t> og </a:t>
            </a:r>
            <a:r>
              <a:rPr lang="nb-NO" dirty="0" err="1"/>
              <a:t>fritidsaktivitetar</a:t>
            </a:r>
            <a:r>
              <a:rPr lang="nb-NO" dirty="0"/>
              <a:t> -avgjerdsgrunnlaget</a:t>
            </a:r>
            <a:r>
              <a:rPr lang="nb-NO"/>
              <a:t> for </a:t>
            </a:r>
            <a:r>
              <a:rPr lang="nb-NO" dirty="0" err="1"/>
              <a:t>tilflyttarar</a:t>
            </a:r>
            <a:r>
              <a:rPr lang="nb-NO" dirty="0"/>
              <a:t> </a:t>
            </a:r>
            <a:r>
              <a:rPr lang="nb-NO"/>
              <a:t>(nettsider, databaser, brosjyrer</a:t>
            </a:r>
            <a:r>
              <a:rPr lang="nb-NO" dirty="0"/>
              <a:t>)</a:t>
            </a:r>
          </a:p>
          <a:p>
            <a:pPr marL="342900" indent="-342900">
              <a:buFont typeface="+mj-lt"/>
              <a:buAutoNum type="arabicPeriod"/>
            </a:pPr>
            <a:endParaRPr lang="nb-NO"/>
          </a:p>
          <a:p>
            <a:pPr marL="342900" indent="-342900">
              <a:buFont typeface="+mj-lt"/>
              <a:buAutoNum type="arabicPeriod"/>
            </a:pPr>
            <a:r>
              <a:rPr lang="nb-NO" b="1" dirty="0"/>
              <a:t>Lage møteplasser: </a:t>
            </a:r>
            <a:r>
              <a:rPr lang="nb-NO" dirty="0"/>
              <a:t>Møte målgruppa </a:t>
            </a:r>
            <a:r>
              <a:rPr lang="nb-NO"/>
              <a:t>ansikt til ansikt, vise seg fram i praksis og </a:t>
            </a:r>
            <a:r>
              <a:rPr lang="nb-NO" dirty="0" err="1"/>
              <a:t>gjere</a:t>
            </a:r>
            <a:r>
              <a:rPr lang="nb-NO" dirty="0"/>
              <a:t> </a:t>
            </a:r>
            <a:r>
              <a:rPr lang="nb-NO"/>
              <a:t>avtaler for </a:t>
            </a:r>
            <a:r>
              <a:rPr lang="nb-NO" dirty="0" err="1"/>
              <a:t>nærare</a:t>
            </a:r>
            <a:r>
              <a:rPr lang="nb-NO" dirty="0"/>
              <a:t> </a:t>
            </a:r>
            <a:r>
              <a:rPr lang="nb-NO"/>
              <a:t>oppfølging. </a:t>
            </a:r>
          </a:p>
          <a:p>
            <a:pPr marL="342900" indent="-342900">
              <a:buFont typeface="+mj-lt"/>
              <a:buAutoNum type="arabicPeriod"/>
            </a:pPr>
            <a:endParaRPr lang="nb-NO" dirty="0"/>
          </a:p>
          <a:p>
            <a:pPr marL="342900" indent="-342900">
              <a:buFont typeface="+mj-lt"/>
              <a:buAutoNum type="arabicPeriod"/>
            </a:pPr>
            <a:r>
              <a:rPr lang="nb-NO" b="1" dirty="0"/>
              <a:t>Formidling/</a:t>
            </a:r>
            <a:r>
              <a:rPr lang="nb-NO" b="1" dirty="0" err="1"/>
              <a:t>personleg</a:t>
            </a:r>
            <a:r>
              <a:rPr lang="nb-NO" b="1" dirty="0"/>
              <a:t> rettleiing: </a:t>
            </a:r>
            <a:r>
              <a:rPr lang="nb-NO" dirty="0"/>
              <a:t>Tilpassa </a:t>
            </a:r>
            <a:r>
              <a:rPr lang="nb-NO"/>
              <a:t>informasjon, råd og hjelp, kanskje også </a:t>
            </a:r>
            <a:r>
              <a:rPr lang="nb-NO" dirty="0"/>
              <a:t>omvising (bygdelivskontakt, kommuneverter</a:t>
            </a:r>
            <a:r>
              <a:rPr lang="nb-NO"/>
              <a:t>, </a:t>
            </a:r>
            <a:r>
              <a:rPr lang="nb-NO" dirty="0"/>
              <a:t>tilflytterkontor o</a:t>
            </a:r>
            <a:r>
              <a:rPr lang="nb-NO"/>
              <a:t>.</a:t>
            </a:r>
            <a:r>
              <a:rPr lang="nb-NO" dirty="0"/>
              <a:t>l.)</a:t>
            </a:r>
            <a:r>
              <a:rPr lang="nb-NO"/>
              <a:t> Personlige møter </a:t>
            </a:r>
            <a:r>
              <a:rPr lang="nb-NO" dirty="0" err="1"/>
              <a:t>gjer</a:t>
            </a:r>
            <a:r>
              <a:rPr lang="nb-NO" dirty="0"/>
              <a:t> </a:t>
            </a:r>
            <a:r>
              <a:rPr lang="nb-NO"/>
              <a:t>også at </a:t>
            </a:r>
            <a:r>
              <a:rPr lang="nb-NO" dirty="0" err="1"/>
              <a:t>tilflyttarar</a:t>
            </a:r>
            <a:r>
              <a:rPr lang="nb-NO" dirty="0"/>
              <a:t> kjenner </a:t>
            </a:r>
            <a:r>
              <a:rPr lang="nb-NO"/>
              <a:t>seg velkomne inn i </a:t>
            </a:r>
            <a:r>
              <a:rPr lang="nb-NO" dirty="0" err="1"/>
              <a:t>eit</a:t>
            </a:r>
            <a:r>
              <a:rPr lang="nb-NO" dirty="0"/>
              <a:t> </a:t>
            </a:r>
            <a:r>
              <a:rPr lang="nb-NO"/>
              <a:t>fellesskap der </a:t>
            </a:r>
            <a:r>
              <a:rPr lang="nb-NO" dirty="0"/>
              <a:t>kvar </a:t>
            </a:r>
            <a:r>
              <a:rPr lang="nb-NO"/>
              <a:t>og </a:t>
            </a:r>
            <a:r>
              <a:rPr lang="nb-NO" dirty="0" err="1"/>
              <a:t>ein</a:t>
            </a:r>
            <a:r>
              <a:rPr lang="nb-NO" dirty="0"/>
              <a:t> </a:t>
            </a:r>
            <a:r>
              <a:rPr lang="nb-NO"/>
              <a:t>betyr </a:t>
            </a:r>
            <a:r>
              <a:rPr lang="nb-NO" dirty="0" err="1"/>
              <a:t>noko</a:t>
            </a:r>
            <a:r>
              <a:rPr lang="nb-NO"/>
              <a:t>.</a:t>
            </a:r>
          </a:p>
          <a:p>
            <a:pPr marL="342900" indent="-342900">
              <a:buFont typeface="+mj-lt"/>
              <a:buAutoNum type="arabicPeriod"/>
            </a:pPr>
            <a:endParaRPr lang="nb-NO" dirty="0"/>
          </a:p>
          <a:p>
            <a:pPr marL="342900" indent="-342900">
              <a:buFont typeface="+mj-lt"/>
              <a:buAutoNum type="arabicPeriod"/>
            </a:pPr>
            <a:r>
              <a:rPr lang="nb-NO" b="1" dirty="0"/>
              <a:t>Tilrettelegging for å bedre bosettingsgrunnlaget:  </a:t>
            </a:r>
            <a:r>
              <a:rPr lang="nb-NO" dirty="0"/>
              <a:t>Bruke </a:t>
            </a:r>
            <a:r>
              <a:rPr lang="nb-NO" dirty="0" err="1"/>
              <a:t>rekrutteringsprosessar</a:t>
            </a:r>
            <a:r>
              <a:rPr lang="nb-NO" dirty="0"/>
              <a:t> til også </a:t>
            </a:r>
            <a:r>
              <a:rPr lang="nb-NO"/>
              <a:t>å selge inn </a:t>
            </a:r>
            <a:r>
              <a:rPr lang="nb-NO" dirty="0"/>
              <a:t>kommunen </a:t>
            </a:r>
            <a:r>
              <a:rPr lang="nb-NO"/>
              <a:t>som </a:t>
            </a:r>
            <a:r>
              <a:rPr lang="nb-NO" dirty="0"/>
              <a:t>bustad</a:t>
            </a:r>
            <a:r>
              <a:rPr lang="nb-NO"/>
              <a:t>, </a:t>
            </a:r>
            <a:r>
              <a:rPr lang="nb-NO" dirty="0" err="1"/>
              <a:t>ikkje</a:t>
            </a:r>
            <a:r>
              <a:rPr lang="nb-NO" dirty="0"/>
              <a:t> </a:t>
            </a:r>
            <a:r>
              <a:rPr lang="nb-NO" dirty="0" err="1"/>
              <a:t>berre</a:t>
            </a:r>
            <a:r>
              <a:rPr lang="nb-NO" dirty="0"/>
              <a:t> promotere </a:t>
            </a:r>
            <a:r>
              <a:rPr lang="nb-NO"/>
              <a:t>jobben </a:t>
            </a:r>
            <a:r>
              <a:rPr lang="nb-NO" dirty="0" err="1"/>
              <a:t>dei</a:t>
            </a:r>
            <a:r>
              <a:rPr lang="nb-NO" dirty="0"/>
              <a:t> treng </a:t>
            </a:r>
            <a:r>
              <a:rPr lang="nb-NO"/>
              <a:t>arbeidskraft til. </a:t>
            </a:r>
            <a:r>
              <a:rPr lang="nb-NO" dirty="0"/>
              <a:t>Samarbeid</a:t>
            </a:r>
            <a:r>
              <a:rPr lang="nb-NO"/>
              <a:t> mellom offentlig, privat og frivillig sektor.</a:t>
            </a:r>
          </a:p>
        </p:txBody>
      </p:sp>
      <p:sp>
        <p:nvSpPr>
          <p:cNvPr id="11" name="Tittel 2">
            <a:extLst>
              <a:ext uri="{FF2B5EF4-FFF2-40B4-BE49-F238E27FC236}">
                <a16:creationId xmlns:a16="http://schemas.microsoft.com/office/drawing/2014/main" id="{4C2D3468-F106-4200-BC45-8F7AC0B89A4E}"/>
              </a:ext>
            </a:extLst>
          </p:cNvPr>
          <p:cNvSpPr txBox="1">
            <a:spLocks/>
          </p:cNvSpPr>
          <p:nvPr/>
        </p:nvSpPr>
        <p:spPr>
          <a:xfrm>
            <a:off x="604421" y="1071999"/>
            <a:ext cx="10599198" cy="8736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700" b="1" dirty="0"/>
              <a:t>Tilflytting: Korleis kan kommunen </a:t>
            </a:r>
            <a:r>
              <a:rPr lang="nb-NO" sz="2700" b="1"/>
              <a:t>påvirke </a:t>
            </a:r>
            <a:r>
              <a:rPr lang="nb-NO" sz="2700" b="1" dirty="0"/>
              <a:t>tilflyttinga? </a:t>
            </a:r>
            <a:endParaRPr lang="nb-NO"/>
          </a:p>
        </p:txBody>
      </p:sp>
    </p:spTree>
    <p:extLst>
      <p:ext uri="{BB962C8B-B14F-4D97-AF65-F5344CB8AC3E}">
        <p14:creationId xmlns:p14="http://schemas.microsoft.com/office/powerpoint/2010/main" val="134489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737118" y="1632220"/>
            <a:ext cx="10515600" cy="4351338"/>
          </a:xfrm>
        </p:spPr>
        <p:txBody>
          <a:bodyPr vert="horz" lIns="91440" tIns="45720" rIns="91440" bIns="45720" rtlCol="0" anchor="t">
            <a:normAutofit/>
          </a:bodyPr>
          <a:lstStyle/>
          <a:p>
            <a:pPr marL="1371600" lvl="3" indent="0">
              <a:buNone/>
            </a:pPr>
            <a:endParaRPr lang="nn-NO" dirty="0"/>
          </a:p>
          <a:p>
            <a:pPr marL="0" indent="0" fontAlgn="base">
              <a:buNone/>
            </a:pPr>
            <a:r>
              <a:rPr lang="nn-NO" sz="2000" b="1" dirty="0"/>
              <a:t>Ta utgangspunkt i næringsstrukturen , og drøfte vegen vidare.</a:t>
            </a:r>
            <a:endParaRPr lang="nn-NO" sz="2000" b="1" dirty="0">
              <a:cs typeface="Calibri"/>
            </a:endParaRPr>
          </a:p>
          <a:p>
            <a:pPr marL="0" indent="0">
              <a:buNone/>
            </a:pPr>
            <a:endParaRPr lang="nn-NO" sz="2000" b="1" dirty="0"/>
          </a:p>
          <a:p>
            <a:pPr marL="0" indent="0" fontAlgn="base">
              <a:buNone/>
            </a:pPr>
            <a:r>
              <a:rPr lang="nn-NO" sz="2000" dirty="0"/>
              <a:t>Korleis bli</a:t>
            </a:r>
            <a:endParaRPr lang="nn-NO" sz="2000" dirty="0">
              <a:cs typeface="Calibri"/>
            </a:endParaRPr>
          </a:p>
          <a:p>
            <a:pPr marL="0" indent="0" fontAlgn="base">
              <a:buNone/>
            </a:pPr>
            <a:endParaRPr lang="nn-NO" sz="11500" dirty="0"/>
          </a:p>
          <a:p>
            <a:pPr marL="0" indent="0" fontAlgn="base">
              <a:buNone/>
            </a:pPr>
            <a:endParaRPr lang="nn-NO" sz="9600" dirty="0"/>
          </a:p>
          <a:p>
            <a:pPr marL="0" indent="0" fontAlgn="base">
              <a:buNone/>
            </a:pPr>
            <a:endParaRPr lang="nn-NO" sz="9600" dirty="0"/>
          </a:p>
          <a:p>
            <a:pPr marL="0" indent="0" fontAlgn="base">
              <a:buNone/>
            </a:pPr>
            <a:endParaRPr lang="nn-NO" sz="9600" dirty="0"/>
          </a:p>
          <a:p>
            <a:pPr marL="0" indent="0" fontAlgn="base">
              <a:buNone/>
            </a:pPr>
            <a:endParaRPr lang="nn-NO" sz="9600" b="1" dirty="0"/>
          </a:p>
          <a:p>
            <a:pPr marL="0" indent="0" fontAlgn="base">
              <a:buNone/>
            </a:pPr>
            <a:endParaRPr lang="nn-NO" sz="9600" b="1" dirty="0"/>
          </a:p>
          <a:p>
            <a:pPr marL="0" indent="0" fontAlgn="base">
              <a:buNone/>
            </a:pPr>
            <a:endParaRPr lang="nn-NO" dirty="0"/>
          </a:p>
          <a:p>
            <a:pPr marL="0" indent="0" fontAlgn="base">
              <a:buNone/>
            </a:pPr>
            <a:endParaRPr lang="nn-NO" sz="6000" dirty="0"/>
          </a:p>
          <a:p>
            <a:pPr marL="914400" lvl="2" indent="0">
              <a:buNone/>
            </a:pPr>
            <a:endParaRPr lang="nb-NO" dirty="0"/>
          </a:p>
        </p:txBody>
      </p:sp>
      <p:pic>
        <p:nvPicPr>
          <p:cNvPr id="8" name="Bilde 8" descr="Et bilde som inneholder tekst&#10;&#10;Automatisk generert beskrivelse">
            <a:extLst>
              <a:ext uri="{FF2B5EF4-FFF2-40B4-BE49-F238E27FC236}">
                <a16:creationId xmlns:a16="http://schemas.microsoft.com/office/drawing/2014/main" id="{2FE01D73-AF0A-48A5-8178-F6B77A44EC0F}"/>
              </a:ext>
            </a:extLst>
          </p:cNvPr>
          <p:cNvPicPr>
            <a:picLocks noChangeAspect="1"/>
          </p:cNvPicPr>
          <p:nvPr/>
        </p:nvPicPr>
        <p:blipFill>
          <a:blip r:embed="rId3"/>
          <a:stretch>
            <a:fillRect/>
          </a:stretch>
        </p:blipFill>
        <p:spPr>
          <a:xfrm>
            <a:off x="6102319" y="2304573"/>
            <a:ext cx="3947987" cy="1610717"/>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a:xfrm>
            <a:off x="838200" y="295850"/>
            <a:ext cx="10515600" cy="1325563"/>
          </a:xfrm>
        </p:spPr>
        <p:txBody>
          <a:bodyPr>
            <a:normAutofit/>
          </a:bodyPr>
          <a:lstStyle/>
          <a:p>
            <a:br>
              <a:rPr lang="nb-NO" b="1" dirty="0"/>
            </a:br>
            <a:r>
              <a:rPr lang="nb-NO" b="1" dirty="0"/>
              <a:t>Problemstilling og mål for dagen</a:t>
            </a: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cxnSp>
        <p:nvCxnSpPr>
          <p:cNvPr id="11" name="Rett pilkobling 10">
            <a:extLst>
              <a:ext uri="{FF2B5EF4-FFF2-40B4-BE49-F238E27FC236}">
                <a16:creationId xmlns:a16="http://schemas.microsoft.com/office/drawing/2014/main" id="{93057FC8-AFE6-4FDD-BAB7-59B1AAB5C524}"/>
              </a:ext>
            </a:extLst>
          </p:cNvPr>
          <p:cNvCxnSpPr>
            <a:cxnSpLocks/>
          </p:cNvCxnSpPr>
          <p:nvPr/>
        </p:nvCxnSpPr>
        <p:spPr>
          <a:xfrm>
            <a:off x="3306881" y="3048701"/>
            <a:ext cx="18909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ktangel: avrundede hjørner 12">
            <a:extLst>
              <a:ext uri="{FF2B5EF4-FFF2-40B4-BE49-F238E27FC236}">
                <a16:creationId xmlns:a16="http://schemas.microsoft.com/office/drawing/2014/main" id="{7069BB68-53FF-4688-9622-3A699163ED78}"/>
              </a:ext>
            </a:extLst>
          </p:cNvPr>
          <p:cNvSpPr/>
          <p:nvPr/>
        </p:nvSpPr>
        <p:spPr>
          <a:xfrm>
            <a:off x="1109725" y="4190260"/>
            <a:ext cx="8518574" cy="1984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1CEAE4EF-DD79-44CC-A2AD-BD35B13A21D9}"/>
              </a:ext>
            </a:extLst>
          </p:cNvPr>
          <p:cNvSpPr txBox="1"/>
          <p:nvPr/>
        </p:nvSpPr>
        <p:spPr>
          <a:xfrm>
            <a:off x="2043449" y="4338974"/>
            <a:ext cx="6976264" cy="1477328"/>
          </a:xfrm>
          <a:prstGeom prst="rect">
            <a:avLst/>
          </a:prstGeom>
          <a:noFill/>
        </p:spPr>
        <p:txBody>
          <a:bodyPr wrap="square" lIns="91440" tIns="45720" rIns="91440" bIns="45720" rtlCol="0" anchor="t">
            <a:spAutoFit/>
          </a:bodyPr>
          <a:lstStyle/>
          <a:p>
            <a:pPr fontAlgn="base"/>
            <a:r>
              <a:rPr lang="nn-NO" b="1" dirty="0"/>
              <a:t>FÅ GODE INNSPEL FOR AMBISJONSNIVÅ FOR NY SAMFUNNSPLAN TIL : </a:t>
            </a:r>
            <a:r>
              <a:rPr lang="nn-NO" b="1" u="sng" dirty="0"/>
              <a:t>Kva </a:t>
            </a:r>
            <a:r>
              <a:rPr lang="nn-NO" sz="1800" b="1" u="sng" dirty="0"/>
              <a:t>rolle meiner</a:t>
            </a:r>
            <a:r>
              <a:rPr lang="nn-NO" b="1" u="sng" dirty="0"/>
              <a:t> politikarane at administrasjonen </a:t>
            </a:r>
            <a:r>
              <a:rPr lang="nn-NO" sz="1800" b="1" u="sng" dirty="0"/>
              <a:t>skal ha</a:t>
            </a:r>
            <a:r>
              <a:rPr lang="nn-NO" b="1" u="sng" dirty="0"/>
              <a:t> i arbeidet  med: samfunnsutviklinga</a:t>
            </a:r>
          </a:p>
          <a:p>
            <a:pPr marL="285750" indent="-285750">
              <a:buFontTx/>
              <a:buChar char="-"/>
            </a:pPr>
            <a:r>
              <a:rPr lang="nn-NO" b="1" dirty="0"/>
              <a:t>tilrettelegging </a:t>
            </a:r>
            <a:r>
              <a:rPr lang="nn-NO" sz="1800" b="1" dirty="0"/>
              <a:t>for næringsliv</a:t>
            </a:r>
            <a:r>
              <a:rPr lang="nn-NO" b="1" dirty="0"/>
              <a:t> </a:t>
            </a:r>
          </a:p>
          <a:p>
            <a:pPr marL="285750" indent="-285750">
              <a:buFontTx/>
              <a:buChar char="-"/>
            </a:pPr>
            <a:r>
              <a:rPr lang="nn-NO" b="1" dirty="0">
                <a:cs typeface="Calibri"/>
              </a:rPr>
              <a:t>u</a:t>
            </a:r>
            <a:r>
              <a:rPr lang="nn-NO" b="1" dirty="0"/>
              <a:t>tvikling av gode tilhøve og høg </a:t>
            </a:r>
            <a:r>
              <a:rPr lang="nn-NO" sz="1800" b="1" dirty="0"/>
              <a:t>sysselsetting</a:t>
            </a:r>
            <a:endParaRPr lang="nn-NO" sz="1800" b="1" dirty="0">
              <a:cs typeface="Calibri"/>
            </a:endParaRPr>
          </a:p>
        </p:txBody>
      </p:sp>
      <p:sp>
        <p:nvSpPr>
          <p:cNvPr id="15" name="TekstSylinder 14">
            <a:extLst>
              <a:ext uri="{FF2B5EF4-FFF2-40B4-BE49-F238E27FC236}">
                <a16:creationId xmlns:a16="http://schemas.microsoft.com/office/drawing/2014/main" id="{48BBA830-EC96-4DA5-BF91-0639D83F862C}"/>
              </a:ext>
            </a:extLst>
          </p:cNvPr>
          <p:cNvSpPr txBox="1"/>
          <p:nvPr/>
        </p:nvSpPr>
        <p:spPr>
          <a:xfrm>
            <a:off x="9019713" y="940344"/>
            <a:ext cx="3071205" cy="369332"/>
          </a:xfrm>
          <a:prstGeom prst="rect">
            <a:avLst/>
          </a:prstGeom>
          <a:noFill/>
        </p:spPr>
        <p:txBody>
          <a:bodyPr wrap="square" rtlCol="0">
            <a:spAutoFit/>
          </a:bodyPr>
          <a:lstStyle/>
          <a:p>
            <a:r>
              <a:rPr lang="nb-NO"/>
              <a:t>Kjelde: </a:t>
            </a:r>
            <a:r>
              <a:rPr lang="nb-NO">
                <a:hlinkClick r:id="rId6"/>
              </a:rPr>
              <a:t>folkevalgtprogrammet</a:t>
            </a:r>
            <a:endParaRPr lang="nb-NO"/>
          </a:p>
        </p:txBody>
      </p:sp>
    </p:spTree>
    <p:extLst>
      <p:ext uri="{BB962C8B-B14F-4D97-AF65-F5344CB8AC3E}">
        <p14:creationId xmlns:p14="http://schemas.microsoft.com/office/powerpoint/2010/main" val="77389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77EDAE5A-FFC2-49B0-859E-58D043508726}"/>
              </a:ext>
            </a:extLst>
          </p:cNvPr>
          <p:cNvSpPr>
            <a:spLocks noGrp="1"/>
          </p:cNvSpPr>
          <p:nvPr>
            <p:ph type="title"/>
          </p:nvPr>
        </p:nvSpPr>
        <p:spPr>
          <a:xfrm>
            <a:off x="604421" y="1071999"/>
            <a:ext cx="10599198" cy="840486"/>
          </a:xfrm>
        </p:spPr>
        <p:txBody>
          <a:bodyPr>
            <a:normAutofit/>
          </a:bodyPr>
          <a:lstStyle/>
          <a:p>
            <a:r>
              <a:rPr lang="nb-NO" sz="2700" b="1" dirty="0"/>
              <a:t>Næringsutvikling: Korleis kan kommunen </a:t>
            </a:r>
            <a:r>
              <a:rPr lang="nb-NO" sz="2700" b="1" dirty="0" err="1"/>
              <a:t>påverke</a:t>
            </a:r>
            <a:r>
              <a:rPr lang="nb-NO" sz="2700" b="1" dirty="0"/>
              <a:t> næringsutviklinga? </a:t>
            </a:r>
            <a:endParaRPr lang="nb-NO"/>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a:spcBef>
                <a:spcPct val="0"/>
              </a:spcBef>
            </a:pPr>
            <a:endParaRPr lang="nb-NO">
              <a:latin typeface="Calibri Light"/>
              <a:ea typeface="+mn-lt"/>
              <a:cs typeface="Calibri Light"/>
            </a:endParaRP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51C3580D-BBB9-4723-81BF-60EF593DBC0C}"/>
              </a:ext>
            </a:extLst>
          </p:cNvPr>
          <p:cNvSpPr txBox="1"/>
          <p:nvPr/>
        </p:nvSpPr>
        <p:spPr>
          <a:xfrm>
            <a:off x="838200" y="1713288"/>
            <a:ext cx="10474171" cy="5078313"/>
          </a:xfrm>
          <a:prstGeom prst="rect">
            <a:avLst/>
          </a:prstGeom>
          <a:noFill/>
        </p:spPr>
        <p:txBody>
          <a:bodyPr wrap="square">
            <a:spAutoFit/>
          </a:bodyPr>
          <a:lstStyle/>
          <a:p>
            <a:endParaRPr lang="nb-NO"/>
          </a:p>
          <a:p>
            <a:pPr marL="342900" indent="-342900">
              <a:buFont typeface="+mj-lt"/>
              <a:buAutoNum type="arabicPeriod"/>
            </a:pPr>
            <a:r>
              <a:rPr lang="nb-NO" dirty="0"/>
              <a:t>Samarbeid om </a:t>
            </a:r>
            <a:r>
              <a:rPr lang="nb-NO" dirty="0" err="1"/>
              <a:t>arbeidsmarknad</a:t>
            </a:r>
            <a:r>
              <a:rPr lang="nb-NO" dirty="0"/>
              <a:t>, rekruttering av arbeidskraft og </a:t>
            </a:r>
            <a:r>
              <a:rPr lang="nb-NO" dirty="0" err="1"/>
              <a:t>næringsutviklarrolla</a:t>
            </a:r>
            <a:endParaRPr lang="nb-NO" dirty="0"/>
          </a:p>
          <a:p>
            <a:pPr marL="342900" indent="-342900">
              <a:buFont typeface="+mj-lt"/>
              <a:buAutoNum type="arabicPeriod"/>
            </a:pPr>
            <a:endParaRPr lang="nb-NO" dirty="0"/>
          </a:p>
          <a:p>
            <a:pPr marL="342900" indent="-342900">
              <a:buFont typeface="+mj-lt"/>
              <a:buAutoNum type="arabicPeriod"/>
            </a:pPr>
            <a:r>
              <a:rPr lang="nb-NO" dirty="0" err="1"/>
              <a:t>Leggje</a:t>
            </a:r>
            <a:r>
              <a:rPr lang="nb-NO" dirty="0"/>
              <a:t> til rette for nye </a:t>
            </a:r>
            <a:r>
              <a:rPr lang="nb-NO" dirty="0" err="1"/>
              <a:t>verksemder</a:t>
            </a:r>
            <a:endParaRPr lang="nb-NO" dirty="0"/>
          </a:p>
          <a:p>
            <a:pPr marL="342900" indent="-342900">
              <a:buFont typeface="+mj-lt"/>
              <a:buAutoNum type="arabicPeriod"/>
            </a:pPr>
            <a:endParaRPr lang="nb-NO" dirty="0"/>
          </a:p>
          <a:p>
            <a:pPr marL="342900" indent="-342900">
              <a:buFont typeface="+mj-lt"/>
              <a:buAutoNum type="arabicPeriod"/>
            </a:pPr>
            <a:r>
              <a:rPr lang="nb-NO" dirty="0"/>
              <a:t>Gode samarbeid mellom oppvekst og næringsliv </a:t>
            </a:r>
          </a:p>
          <a:p>
            <a:pPr marL="342900" indent="-342900">
              <a:buFont typeface="+mj-lt"/>
              <a:buAutoNum type="arabicPeriod"/>
            </a:pPr>
            <a:endParaRPr lang="nb-NO" dirty="0"/>
          </a:p>
          <a:p>
            <a:pPr marL="342900" indent="-342900">
              <a:buFont typeface="+mj-lt"/>
              <a:buAutoNum type="arabicPeriod"/>
            </a:pPr>
            <a:r>
              <a:rPr lang="nb-NO" dirty="0"/>
              <a:t>Regionale </a:t>
            </a:r>
            <a:r>
              <a:rPr lang="nb-NO" dirty="0" err="1"/>
              <a:t>traineeordninger</a:t>
            </a:r>
            <a:r>
              <a:rPr lang="nb-NO" dirty="0"/>
              <a:t> </a:t>
            </a:r>
          </a:p>
          <a:p>
            <a:pPr marL="342900" indent="-342900">
              <a:buFont typeface="+mj-lt"/>
              <a:buAutoNum type="arabicPeriod"/>
            </a:pPr>
            <a:endParaRPr lang="nb-NO" dirty="0"/>
          </a:p>
          <a:p>
            <a:pPr marL="342900" indent="-342900">
              <a:buFont typeface="+mj-lt"/>
              <a:buAutoNum type="arabicPeriod"/>
            </a:pPr>
            <a:r>
              <a:rPr lang="nb-NO" dirty="0"/>
              <a:t>Sysselsetting, tilflytting og inkludering av </a:t>
            </a:r>
            <a:r>
              <a:rPr lang="nb-NO" dirty="0" err="1"/>
              <a:t>tilflyttarar</a:t>
            </a:r>
            <a:endParaRPr lang="nb-NO" dirty="0"/>
          </a:p>
          <a:p>
            <a:pPr marL="342900" indent="-342900">
              <a:buFont typeface="+mj-lt"/>
              <a:buAutoNum type="arabicPeriod"/>
            </a:pPr>
            <a:endParaRPr lang="nb-NO" dirty="0"/>
          </a:p>
          <a:p>
            <a:pPr marL="342900" indent="-342900">
              <a:buFont typeface="+mj-lt"/>
              <a:buAutoNum type="arabicPeriod"/>
            </a:pPr>
            <a:r>
              <a:rPr lang="nb-NO" dirty="0"/>
              <a:t>Bustadpolitikk</a:t>
            </a:r>
          </a:p>
          <a:p>
            <a:pPr marL="342900" indent="-342900">
              <a:buFont typeface="+mj-lt"/>
              <a:buAutoNum type="arabicPeriod"/>
            </a:pPr>
            <a:endParaRPr lang="nb-NO" dirty="0"/>
          </a:p>
          <a:p>
            <a:pPr marL="342900" indent="-342900">
              <a:buFont typeface="+mj-lt"/>
              <a:buAutoNum type="arabicPeriod"/>
            </a:pPr>
            <a:r>
              <a:rPr lang="nb-NO" dirty="0"/>
              <a:t>Tettstedsutvikling</a:t>
            </a:r>
          </a:p>
          <a:p>
            <a:pPr marL="342900" indent="-342900">
              <a:buFont typeface="+mj-lt"/>
              <a:buAutoNum type="arabicPeriod"/>
            </a:pPr>
            <a:endParaRPr lang="nb-NO" dirty="0"/>
          </a:p>
          <a:p>
            <a:pPr marL="342900" indent="-342900">
              <a:buFont typeface="+mj-lt"/>
              <a:buAutoNum type="arabicPeriod"/>
            </a:pPr>
            <a:r>
              <a:rPr lang="nb-NO" dirty="0"/>
              <a:t>Infrastruktur</a:t>
            </a:r>
          </a:p>
          <a:p>
            <a:pPr marL="342900" indent="-342900">
              <a:buFont typeface="+mj-lt"/>
              <a:buAutoNum type="arabicPeriod"/>
            </a:pPr>
            <a:endParaRPr lang="nb-NO" dirty="0"/>
          </a:p>
          <a:p>
            <a:endParaRPr lang="nb-NO"/>
          </a:p>
        </p:txBody>
      </p:sp>
    </p:spTree>
    <p:extLst>
      <p:ext uri="{BB962C8B-B14F-4D97-AF65-F5344CB8AC3E}">
        <p14:creationId xmlns:p14="http://schemas.microsoft.com/office/powerpoint/2010/main" val="39708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err="1">
                <a:solidFill>
                  <a:schemeClr val="accent4"/>
                </a:solidFill>
                <a:latin typeface="Open Sans" panose="020B0606030504020204" pitchFamily="34" charset="0"/>
                <a:ea typeface="Open Sans" panose="020B0606030504020204" pitchFamily="34" charset="0"/>
                <a:cs typeface="Open Sans" panose="020B0606030504020204" pitchFamily="34" charset="0"/>
              </a:rPr>
              <a:t>Tilretteleggarrolla</a:t>
            </a: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Drøfting</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294689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3" name="Tittel 2">
            <a:extLst>
              <a:ext uri="{FF2B5EF4-FFF2-40B4-BE49-F238E27FC236}">
                <a16:creationId xmlns:a16="http://schemas.microsoft.com/office/drawing/2014/main" id="{77EDAE5A-FFC2-49B0-859E-58D043508726}"/>
              </a:ext>
            </a:extLst>
          </p:cNvPr>
          <p:cNvSpPr>
            <a:spLocks noGrp="1"/>
          </p:cNvSpPr>
          <p:nvPr>
            <p:ph type="title"/>
          </p:nvPr>
        </p:nvSpPr>
        <p:spPr>
          <a:xfrm>
            <a:off x="444623" y="2753197"/>
            <a:ext cx="10599198" cy="1351606"/>
          </a:xfrm>
        </p:spPr>
        <p:txBody>
          <a:bodyPr>
            <a:normAutofit/>
          </a:bodyPr>
          <a:lstStyle/>
          <a:p>
            <a:br>
              <a:rPr lang="nb-NO"/>
            </a:br>
            <a:endParaRPr lang="nb-NO"/>
          </a:p>
        </p:txBody>
      </p:sp>
      <p:sp>
        <p:nvSpPr>
          <p:cNvPr id="9" name="Plassholder for innhold 8">
            <a:extLst>
              <a:ext uri="{FF2B5EF4-FFF2-40B4-BE49-F238E27FC236}">
                <a16:creationId xmlns:a16="http://schemas.microsoft.com/office/drawing/2014/main" id="{71E8D245-DE67-42C6-8C4E-6EFAA0F664C3}"/>
              </a:ext>
            </a:extLst>
          </p:cNvPr>
          <p:cNvSpPr>
            <a:spLocks noGrp="1"/>
          </p:cNvSpPr>
          <p:nvPr>
            <p:ph idx="1"/>
          </p:nvPr>
        </p:nvSpPr>
        <p:spPr/>
        <p:txBody>
          <a:bodyPr vert="horz" lIns="91440" tIns="45720" rIns="91440" bIns="45720" rtlCol="0" anchor="t">
            <a:normAutofit/>
          </a:bodyPr>
          <a:lstStyle/>
          <a:p>
            <a:pPr>
              <a:buNone/>
            </a:pPr>
            <a:endParaRPr lang="nb-NO" sz="1800">
              <a:cs typeface="Calibri"/>
            </a:endParaRPr>
          </a:p>
          <a:p>
            <a:pPr>
              <a:buNone/>
            </a:pPr>
            <a:endParaRPr lang="nb-NO" sz="1800">
              <a:ea typeface="+mn-lt"/>
              <a:cs typeface="+mn-lt"/>
            </a:endParaRPr>
          </a:p>
          <a:p>
            <a:pPr>
              <a:buNone/>
            </a:pPr>
            <a:endParaRPr lang="nb-NO" sz="1800">
              <a:cs typeface="Calibri"/>
            </a:endParaRPr>
          </a:p>
          <a:p>
            <a:pPr>
              <a:buNone/>
            </a:pPr>
            <a:endParaRPr lang="nb-NO" sz="1800">
              <a:cs typeface="Calibri"/>
            </a:endParaRPr>
          </a:p>
          <a:p>
            <a:pPr>
              <a:buNone/>
            </a:pPr>
            <a:endParaRPr lang="nb-NO" sz="1800">
              <a:cs typeface="Calibri"/>
            </a:endParaRPr>
          </a:p>
          <a:p>
            <a:pPr marL="0" indent="0">
              <a:buNone/>
            </a:pPr>
            <a:endParaRPr lang="nb-NO">
              <a:latin typeface="Calibri" panose="020F0502020204030204"/>
              <a:ea typeface="+mn-lt"/>
              <a:cs typeface="Calibri" panose="020F0502020204030204"/>
            </a:endParaRPr>
          </a:p>
          <a:p>
            <a:pPr marL="0" indent="0">
              <a:spcBef>
                <a:spcPct val="0"/>
              </a:spcBef>
              <a:buNone/>
            </a:pPr>
            <a:r>
              <a:rPr lang="nb-NO">
                <a:latin typeface="Calibri Light"/>
                <a:ea typeface="+mn-lt"/>
                <a:cs typeface="Calibri Light"/>
              </a:rPr>
              <a:t>Skriv ned </a:t>
            </a:r>
            <a:r>
              <a:rPr lang="nb-NO" err="1">
                <a:latin typeface="Calibri Light"/>
                <a:ea typeface="+mn-lt"/>
                <a:cs typeface="Calibri Light"/>
              </a:rPr>
              <a:t>dei</a:t>
            </a:r>
            <a:r>
              <a:rPr lang="nb-NO">
                <a:latin typeface="Calibri Light"/>
                <a:ea typeface="+mn-lt"/>
                <a:cs typeface="Calibri Light"/>
              </a:rPr>
              <a:t> 5 </a:t>
            </a:r>
            <a:r>
              <a:rPr lang="nb-NO" err="1">
                <a:latin typeface="Calibri Light"/>
                <a:ea typeface="+mn-lt"/>
                <a:cs typeface="Calibri Light"/>
              </a:rPr>
              <a:t>viktigaste</a:t>
            </a:r>
            <a:r>
              <a:rPr lang="nb-NO">
                <a:latin typeface="Calibri Light"/>
                <a:ea typeface="+mn-lt"/>
                <a:cs typeface="Calibri Light"/>
              </a:rPr>
              <a:t> vi skal jobbe med</a:t>
            </a:r>
          </a:p>
          <a:p>
            <a:pPr>
              <a:buNone/>
            </a:pPr>
            <a:endParaRPr lang="nb-NO">
              <a:ea typeface="+mn-lt"/>
              <a:cs typeface="+mn-lt"/>
            </a:endParaRPr>
          </a:p>
          <a:p>
            <a:pPr marL="0" indent="0">
              <a:spcBef>
                <a:spcPct val="0"/>
              </a:spcBef>
              <a:buNone/>
            </a:pPr>
            <a:endParaRPr lang="nb-NO">
              <a:ea typeface="+mn-lt"/>
              <a:cs typeface="+mn-lt"/>
            </a:endParaRPr>
          </a:p>
          <a:p>
            <a:pPr>
              <a:spcBef>
                <a:spcPct val="0"/>
              </a:spcBef>
            </a:pPr>
            <a:endParaRPr lang="nb-NO">
              <a:latin typeface="Calibri" panose="020F0502020204030204"/>
              <a:cs typeface="Calibri" panose="020F0502020204030204"/>
            </a:endParaRPr>
          </a:p>
          <a:p>
            <a:pPr>
              <a:spcBef>
                <a:spcPct val="0"/>
              </a:spcBef>
            </a:pPr>
            <a:endParaRPr lang="nb-NO">
              <a:latin typeface="Calibri Light"/>
              <a:cs typeface="Calibri Light"/>
            </a:endParaRPr>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51C3580D-BBB9-4723-81BF-60EF593DBC0C}"/>
              </a:ext>
            </a:extLst>
          </p:cNvPr>
          <p:cNvSpPr txBox="1"/>
          <p:nvPr/>
        </p:nvSpPr>
        <p:spPr>
          <a:xfrm>
            <a:off x="301841" y="2592280"/>
            <a:ext cx="11656380" cy="1323439"/>
          </a:xfrm>
          <a:prstGeom prst="rect">
            <a:avLst/>
          </a:prstGeom>
          <a:noFill/>
        </p:spPr>
        <p:txBody>
          <a:bodyPr wrap="square">
            <a:spAutoFit/>
          </a:bodyPr>
          <a:lstStyle/>
          <a:p>
            <a:r>
              <a:rPr lang="nb-NO" sz="4000" dirty="0"/>
              <a:t>Korleis skal </a:t>
            </a:r>
            <a:r>
              <a:rPr lang="nb-NO" sz="4000"/>
              <a:t>kommunen </a:t>
            </a:r>
            <a:r>
              <a:rPr lang="nb-NO" sz="4000" dirty="0"/>
              <a:t>jobbe </a:t>
            </a:r>
            <a:r>
              <a:rPr lang="nb-NO" sz="4000" dirty="0" err="1"/>
              <a:t>vidare</a:t>
            </a:r>
            <a:r>
              <a:rPr lang="nb-NO" sz="4000" dirty="0"/>
              <a:t> </a:t>
            </a:r>
            <a:r>
              <a:rPr lang="nb-NO" sz="4000"/>
              <a:t>med næringsutvikling og sysselsetting?</a:t>
            </a:r>
          </a:p>
        </p:txBody>
      </p:sp>
    </p:spTree>
    <p:extLst>
      <p:ext uri="{BB962C8B-B14F-4D97-AF65-F5344CB8AC3E}">
        <p14:creationId xmlns:p14="http://schemas.microsoft.com/office/powerpoint/2010/main" val="2995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dirty="0">
                <a:latin typeface="Open Sans" panose="020B0606030504020204" pitchFamily="34" charset="0"/>
                <a:ea typeface="Open Sans" panose="020B0606030504020204" pitchFamily="34" charset="0"/>
                <a:cs typeface="Open Sans" panose="020B0606030504020204" pitchFamily="34" charset="0"/>
              </a:rPr>
            </a:br>
            <a:r>
              <a:rPr lang="nb-NO" dirty="0">
                <a:solidFill>
                  <a:schemeClr val="accent4"/>
                </a:solidFill>
                <a:latin typeface="Open Sans"/>
                <a:ea typeface="Open Sans"/>
                <a:cs typeface="Open Sans"/>
              </a:rPr>
              <a:t>Utgangspunkt</a:t>
            </a:r>
            <a:endParaRPr lang="nb-NO">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Innleiing</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317414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Utarbeide ny samfunnsplan</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p:txBody>
          <a:bodyPr vert="horz" lIns="91440" tIns="45720" rIns="91440" bIns="45720" rtlCol="0" anchor="t">
            <a:normAutofit/>
          </a:bodyPr>
          <a:lstStyle/>
          <a:p>
            <a:pPr marL="1371600" lvl="3" indent="0">
              <a:buNone/>
            </a:pPr>
            <a:endParaRPr lang="nn-NO"/>
          </a:p>
          <a:p>
            <a:pPr marL="0" indent="0" fontAlgn="base">
              <a:buNone/>
            </a:pPr>
            <a:r>
              <a:rPr lang="nb-NO" sz="2600" i="1">
                <a:latin typeface="Times New Roman"/>
                <a:cs typeface="Times New Roman"/>
              </a:rPr>
              <a:t>Prosjektet skal legge vekt på </a:t>
            </a:r>
            <a:r>
              <a:rPr lang="nb-NO" sz="2600" b="1" i="1" dirty="0">
                <a:latin typeface="Times New Roman"/>
                <a:cs typeface="Times New Roman"/>
              </a:rPr>
              <a:t>viktige </a:t>
            </a:r>
            <a:r>
              <a:rPr lang="nb-NO" sz="2600" b="1" i="1" dirty="0" err="1">
                <a:latin typeface="Times New Roman"/>
                <a:cs typeface="Times New Roman"/>
              </a:rPr>
              <a:t>utfordringar</a:t>
            </a:r>
            <a:r>
              <a:rPr lang="nb-NO" sz="2600" i="1">
                <a:latin typeface="Times New Roman"/>
                <a:cs typeface="Times New Roman"/>
              </a:rPr>
              <a:t> for samfunnsutviklinga i kommunen og legge til rette for </a:t>
            </a:r>
            <a:r>
              <a:rPr lang="nb-NO" sz="2600" i="1" err="1">
                <a:latin typeface="Times New Roman"/>
                <a:cs typeface="Times New Roman"/>
              </a:rPr>
              <a:t>dei</a:t>
            </a:r>
            <a:r>
              <a:rPr lang="nb-NO" sz="2600" i="1">
                <a:latin typeface="Times New Roman"/>
                <a:cs typeface="Times New Roman"/>
              </a:rPr>
              <a:t> </a:t>
            </a:r>
            <a:r>
              <a:rPr lang="nb-NO" sz="2600" b="1" i="1" dirty="0">
                <a:latin typeface="Times New Roman"/>
                <a:cs typeface="Times New Roman"/>
              </a:rPr>
              <a:t>strategiske val</a:t>
            </a:r>
            <a:r>
              <a:rPr lang="nb-NO" sz="2600" i="1">
                <a:latin typeface="Times New Roman"/>
                <a:cs typeface="Times New Roman"/>
              </a:rPr>
              <a:t> som skal </a:t>
            </a:r>
            <a:r>
              <a:rPr lang="nb-NO" sz="2600" i="1" err="1">
                <a:latin typeface="Times New Roman"/>
                <a:cs typeface="Times New Roman"/>
              </a:rPr>
              <a:t>gjerast</a:t>
            </a:r>
            <a:r>
              <a:rPr lang="nb-NO" sz="2600" i="1">
                <a:latin typeface="Times New Roman"/>
                <a:cs typeface="Times New Roman"/>
              </a:rPr>
              <a:t> i perioden 2022-2034, og sette</a:t>
            </a:r>
            <a:r>
              <a:rPr lang="nb-NO" sz="2600" b="1" i="1" dirty="0">
                <a:latin typeface="Times New Roman"/>
                <a:cs typeface="Times New Roman"/>
              </a:rPr>
              <a:t> konkrete mål</a:t>
            </a:r>
            <a:r>
              <a:rPr lang="nb-NO" sz="2600" i="1">
                <a:latin typeface="Times New Roman"/>
                <a:cs typeface="Times New Roman"/>
              </a:rPr>
              <a:t>. </a:t>
            </a:r>
            <a:endParaRPr lang="nn-NO" sz="2600" i="1">
              <a:latin typeface="Times New Roman" panose="02020603050405020304" pitchFamily="18" charset="0"/>
            </a:endParaRPr>
          </a:p>
          <a:p>
            <a:pPr marL="0" indent="0" fontAlgn="base">
              <a:buNone/>
            </a:pPr>
            <a:endParaRPr lang="nn-NO" sz="6000"/>
          </a:p>
          <a:p>
            <a:pPr marL="0" indent="0">
              <a:buNone/>
            </a:pPr>
            <a:r>
              <a:rPr lang="nb-NO" sz="2600" i="1">
                <a:effectLst/>
                <a:latin typeface="Times New Roman"/>
                <a:ea typeface="Times New Roman" panose="02020603050405020304" pitchFamily="18" charset="0"/>
                <a:cs typeface="Times New Roman"/>
              </a:rPr>
              <a:t>Kommuneplanen sin samfunnsdel skal </a:t>
            </a:r>
            <a:r>
              <a:rPr lang="nb-NO" sz="2600" i="1" err="1">
                <a:latin typeface="Times New Roman"/>
                <a:ea typeface="Times New Roman" panose="02020603050405020304" pitchFamily="18" charset="0"/>
                <a:cs typeface="Times New Roman"/>
              </a:rPr>
              <a:t>gje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overordna</a:t>
            </a:r>
            <a:r>
              <a:rPr lang="nb-NO" sz="2600" i="1">
                <a:effectLst/>
                <a:latin typeface="Times New Roman"/>
                <a:ea typeface="Times New Roman" panose="02020603050405020304" pitchFamily="18" charset="0"/>
                <a:cs typeface="Times New Roman"/>
              </a:rPr>
              <a:t> mål for </a:t>
            </a:r>
            <a:r>
              <a:rPr lang="nb-NO" sz="2600" i="1" err="1">
                <a:latin typeface="Times New Roman"/>
                <a:ea typeface="Times New Roman" panose="02020603050405020304" pitchFamily="18" charset="0"/>
                <a:cs typeface="Times New Roman"/>
              </a:rPr>
              <a:t>sektorane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si</a:t>
            </a:r>
            <a:r>
              <a:rPr lang="nb-NO" sz="2600" i="1">
                <a:effectLst/>
                <a:latin typeface="Times New Roman"/>
                <a:ea typeface="Times New Roman" panose="02020603050405020304" pitchFamily="18" charset="0"/>
                <a:cs typeface="Times New Roman"/>
              </a:rPr>
              <a:t> planlegging, og </a:t>
            </a:r>
            <a:r>
              <a:rPr lang="nb-NO" sz="2600" i="1" err="1">
                <a:latin typeface="Times New Roman"/>
                <a:ea typeface="Times New Roman" panose="02020603050405020304" pitchFamily="18" charset="0"/>
                <a:cs typeface="Times New Roman"/>
              </a:rPr>
              <a:t>fastsetje</a:t>
            </a:r>
            <a:r>
              <a:rPr lang="nb-NO" sz="2600" i="1">
                <a:effectLst/>
                <a:latin typeface="Times New Roman"/>
                <a:ea typeface="Times New Roman" panose="02020603050405020304" pitchFamily="18" charset="0"/>
                <a:cs typeface="Times New Roman"/>
              </a:rPr>
              <a:t> retningslinjer for </a:t>
            </a:r>
            <a:r>
              <a:rPr lang="nb-NO" sz="2600" i="1">
                <a:latin typeface="Times New Roman"/>
                <a:ea typeface="Times New Roman" panose="02020603050405020304" pitchFamily="18" charset="0"/>
                <a:cs typeface="Times New Roman"/>
              </a:rPr>
              <a:t>korleis kommunen sine</a:t>
            </a:r>
            <a:r>
              <a:rPr lang="nb-NO" sz="2600" i="1">
                <a:effectLst/>
                <a:latin typeface="Times New Roman"/>
                <a:ea typeface="Times New Roman" panose="02020603050405020304" pitchFamily="18" charset="0"/>
                <a:cs typeface="Times New Roman"/>
              </a:rPr>
              <a:t> </a:t>
            </a:r>
            <a:r>
              <a:rPr lang="nb-NO" sz="2600" i="1">
                <a:latin typeface="Times New Roman"/>
                <a:ea typeface="Times New Roman" panose="02020603050405020304" pitchFamily="18" charset="0"/>
                <a:cs typeface="Times New Roman"/>
              </a:rPr>
              <a:t>eigne</a:t>
            </a:r>
            <a:r>
              <a:rPr lang="nb-NO" sz="2600" i="1">
                <a:effectLst/>
                <a:latin typeface="Times New Roman"/>
                <a:ea typeface="Times New Roman" panose="02020603050405020304" pitchFamily="18" charset="0"/>
                <a:cs typeface="Times New Roman"/>
              </a:rPr>
              <a:t> mål og </a:t>
            </a:r>
            <a:r>
              <a:rPr lang="nb-NO" sz="2600" i="1" err="1">
                <a:latin typeface="Times New Roman"/>
                <a:ea typeface="Times New Roman" panose="02020603050405020304" pitchFamily="18" charset="0"/>
                <a:cs typeface="Times New Roman"/>
              </a:rPr>
              <a:t>strategiar</a:t>
            </a:r>
            <a:r>
              <a:rPr lang="nb-NO" sz="2600" i="1">
                <a:effectLst/>
                <a:latin typeface="Times New Roman"/>
                <a:ea typeface="Times New Roman" panose="02020603050405020304" pitchFamily="18" charset="0"/>
                <a:cs typeface="Times New Roman"/>
              </a:rPr>
              <a:t> skal </a:t>
            </a:r>
            <a:r>
              <a:rPr lang="nb-NO" sz="2600" i="1" err="1">
                <a:latin typeface="Times New Roman"/>
                <a:ea typeface="Times New Roman" panose="02020603050405020304" pitchFamily="18" charset="0"/>
                <a:cs typeface="Times New Roman"/>
              </a:rPr>
              <a:t>gjennomførast</a:t>
            </a:r>
            <a:r>
              <a:rPr lang="nb-NO" sz="2600" i="1">
                <a:effectLst/>
                <a:latin typeface="Times New Roman"/>
                <a:ea typeface="Times New Roman" panose="02020603050405020304" pitchFamily="18" charset="0"/>
                <a:cs typeface="Times New Roman"/>
              </a:rPr>
              <a:t> i den kommunale </a:t>
            </a:r>
            <a:r>
              <a:rPr lang="nb-NO" sz="2600" i="1" err="1">
                <a:latin typeface="Times New Roman"/>
                <a:ea typeface="Times New Roman" panose="02020603050405020304" pitchFamily="18" charset="0"/>
                <a:cs typeface="Times New Roman"/>
              </a:rPr>
              <a:t>verksemda</a:t>
            </a:r>
            <a:r>
              <a:rPr lang="nb-NO" sz="2600" i="1">
                <a:effectLst/>
                <a:latin typeface="Times New Roman"/>
                <a:ea typeface="Times New Roman" panose="02020603050405020304" pitchFamily="18" charset="0"/>
                <a:cs typeface="Times New Roman"/>
              </a:rPr>
              <a:t>.</a:t>
            </a:r>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8" name="Ellipse 7">
            <a:extLst>
              <a:ext uri="{FF2B5EF4-FFF2-40B4-BE49-F238E27FC236}">
                <a16:creationId xmlns:a16="http://schemas.microsoft.com/office/drawing/2014/main" id="{7AA80322-BF51-47A4-A642-C3D15185B520}"/>
              </a:ext>
            </a:extLst>
          </p:cNvPr>
          <p:cNvSpPr/>
          <p:nvPr/>
        </p:nvSpPr>
        <p:spPr>
          <a:xfrm>
            <a:off x="2880761" y="2836149"/>
            <a:ext cx="2609636" cy="5959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049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vrundede hjørner 20">
            <a:extLst>
              <a:ext uri="{FF2B5EF4-FFF2-40B4-BE49-F238E27FC236}">
                <a16:creationId xmlns:a16="http://schemas.microsoft.com/office/drawing/2014/main" id="{1B305960-6A4E-4748-A961-632F28836570}"/>
              </a:ext>
            </a:extLst>
          </p:cNvPr>
          <p:cNvSpPr/>
          <p:nvPr/>
        </p:nvSpPr>
        <p:spPr>
          <a:xfrm flipV="1">
            <a:off x="6463642" y="5406500"/>
            <a:ext cx="5020770" cy="594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948DD841-CC06-4DA3-A431-4B315F0B7611}"/>
              </a:ext>
            </a:extLst>
          </p:cNvPr>
          <p:cNvSpPr txBox="1"/>
          <p:nvPr/>
        </p:nvSpPr>
        <p:spPr>
          <a:xfrm>
            <a:off x="6463642" y="3692245"/>
            <a:ext cx="5157926" cy="2308324"/>
          </a:xfrm>
          <a:prstGeom prst="rect">
            <a:avLst/>
          </a:prstGeom>
          <a:noFill/>
        </p:spPr>
        <p:txBody>
          <a:bodyPr wrap="square" rtlCol="0">
            <a:spAutoFit/>
          </a:bodyPr>
          <a:lstStyle/>
          <a:p>
            <a:r>
              <a:rPr lang="nb-NO" sz="1600"/>
              <a:t>Som valgt representant for innbyggerne i kommunen din har du ikke bare fått et ansvar for at folk får de tjenestene de trenger og har krav på. Du har også påtatt deg en rolle som lokal samfunnsutvikler. Det er en utfordrende og viktig rolle og kanskje noe av det mest spennende en folkevalgt kan være med på. </a:t>
            </a:r>
          </a:p>
          <a:p>
            <a:endParaRPr lang="nb-NO" sz="1600"/>
          </a:p>
          <a:p>
            <a:r>
              <a:rPr lang="nb-NO" sz="1600"/>
              <a:t>Samtidig er </a:t>
            </a:r>
            <a:r>
              <a:rPr lang="nb-NO" sz="1600" b="1"/>
              <a:t>samfunnsutvikling</a:t>
            </a:r>
            <a:r>
              <a:rPr lang="nb-NO" sz="1600"/>
              <a:t> et begrep som ofte er vanskelig å fylle med innhold. </a:t>
            </a:r>
          </a:p>
        </p:txBody>
      </p:sp>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endParaRPr lang="nb-NO" b="1"/>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8" name="Ellipse 7">
            <a:extLst>
              <a:ext uri="{FF2B5EF4-FFF2-40B4-BE49-F238E27FC236}">
                <a16:creationId xmlns:a16="http://schemas.microsoft.com/office/drawing/2014/main" id="{7AA80322-BF51-47A4-A642-C3D15185B520}"/>
              </a:ext>
            </a:extLst>
          </p:cNvPr>
          <p:cNvSpPr/>
          <p:nvPr/>
        </p:nvSpPr>
        <p:spPr>
          <a:xfrm>
            <a:off x="5530789" y="2664657"/>
            <a:ext cx="6490972" cy="405391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a:extLst>
              <a:ext uri="{FF2B5EF4-FFF2-40B4-BE49-F238E27FC236}">
                <a16:creationId xmlns:a16="http://schemas.microsoft.com/office/drawing/2014/main" id="{68D49ECC-5057-4B82-B66C-990E302FA731}"/>
              </a:ext>
            </a:extLst>
          </p:cNvPr>
          <p:cNvPicPr>
            <a:picLocks noChangeAspect="1"/>
          </p:cNvPicPr>
          <p:nvPr/>
        </p:nvPicPr>
        <p:blipFill>
          <a:blip r:embed="rId5"/>
          <a:stretch>
            <a:fillRect/>
          </a:stretch>
        </p:blipFill>
        <p:spPr>
          <a:xfrm>
            <a:off x="448409" y="1079772"/>
            <a:ext cx="5748904" cy="5638800"/>
          </a:xfrm>
          <a:prstGeom prst="rect">
            <a:avLst/>
          </a:prstGeom>
        </p:spPr>
      </p:pic>
      <p:sp>
        <p:nvSpPr>
          <p:cNvPr id="20" name="TekstSylinder 19">
            <a:extLst>
              <a:ext uri="{FF2B5EF4-FFF2-40B4-BE49-F238E27FC236}">
                <a16:creationId xmlns:a16="http://schemas.microsoft.com/office/drawing/2014/main" id="{CE1461F1-C0B8-43FF-8B82-0145D431EAE9}"/>
              </a:ext>
            </a:extLst>
          </p:cNvPr>
          <p:cNvSpPr txBox="1"/>
          <p:nvPr/>
        </p:nvSpPr>
        <p:spPr>
          <a:xfrm>
            <a:off x="6645723" y="715548"/>
            <a:ext cx="4708078" cy="2308324"/>
          </a:xfrm>
          <a:prstGeom prst="rect">
            <a:avLst/>
          </a:prstGeom>
          <a:noFill/>
        </p:spPr>
        <p:txBody>
          <a:bodyPr wrap="square" rtlCol="0">
            <a:spAutoFit/>
          </a:bodyPr>
          <a:lstStyle/>
          <a:p>
            <a:r>
              <a:rPr lang="nb-NO" sz="3600" b="1" err="1"/>
              <a:t>Frå</a:t>
            </a:r>
            <a:r>
              <a:rPr lang="nb-NO" sz="3600" b="1"/>
              <a:t> Folkevalgtprogrammet;</a:t>
            </a:r>
          </a:p>
          <a:p>
            <a:endParaRPr lang="nb-NO"/>
          </a:p>
          <a:p>
            <a:endParaRPr lang="nb-NO"/>
          </a:p>
          <a:p>
            <a:endParaRPr lang="nb-NO"/>
          </a:p>
          <a:p>
            <a:endParaRPr lang="nb-NO"/>
          </a:p>
        </p:txBody>
      </p:sp>
    </p:spTree>
    <p:extLst>
      <p:ext uri="{BB962C8B-B14F-4D97-AF65-F5344CB8AC3E}">
        <p14:creationId xmlns:p14="http://schemas.microsoft.com/office/powerpoint/2010/main" val="46758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081A9D9-ACFA-43DD-8F94-83912E27222B}"/>
              </a:ext>
            </a:extLst>
          </p:cNvPr>
          <p:cNvPicPr>
            <a:picLocks noChangeAspect="1"/>
          </p:cNvPicPr>
          <p:nvPr/>
        </p:nvPicPr>
        <p:blipFill>
          <a:blip r:embed="rId3"/>
          <a:stretch>
            <a:fillRect/>
          </a:stretch>
        </p:blipFill>
        <p:spPr>
          <a:xfrm>
            <a:off x="4866053" y="2859700"/>
            <a:ext cx="5938019" cy="3353091"/>
          </a:xfrm>
          <a:prstGeom prst="rect">
            <a:avLst/>
          </a:prstGeom>
        </p:spPr>
      </p:pic>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MÅL </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434085" y="1875155"/>
            <a:ext cx="10515600" cy="4351338"/>
          </a:xfrm>
        </p:spPr>
        <p:txBody>
          <a:bodyPr vert="horz" lIns="91440" tIns="45720" rIns="91440" bIns="45720" rtlCol="0" anchor="t">
            <a:normAutofit/>
          </a:bodyPr>
          <a:lstStyle/>
          <a:p>
            <a:pPr marL="1371600" lvl="3" indent="0">
              <a:buNone/>
            </a:pPr>
            <a:endParaRPr lang="nn-NO"/>
          </a:p>
          <a:p>
            <a:pPr algn="just"/>
            <a:r>
              <a:rPr lang="nn-NO" sz="1800" dirty="0">
                <a:latin typeface="Times New Roman"/>
                <a:ea typeface="Times New Roman" panose="02020603050405020304" pitchFamily="18" charset="0"/>
                <a:cs typeface="Times New Roman"/>
              </a:rPr>
              <a:t>Samfunnsplanen skal leggje</a:t>
            </a:r>
            <a:r>
              <a:rPr lang="nn-NO" sz="1800">
                <a:effectLst/>
                <a:latin typeface="Times New Roman"/>
                <a:ea typeface="Times New Roman" panose="02020603050405020304" pitchFamily="18" charset="0"/>
                <a:cs typeface="Times New Roman"/>
              </a:rPr>
              <a:t> til rette for å styre kommunen etter klare målsetjingar som tek tydeleg omsyn til:</a:t>
            </a:r>
            <a:endParaRPr lang="nb-NO" sz="1800">
              <a:effectLst/>
              <a:latin typeface="Times New Roman"/>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Berekraft</a:t>
            </a:r>
            <a:endParaRPr lang="nb-NO" sz="1800">
              <a:effectLst/>
              <a:latin typeface="Times New Roman"/>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Demografiutviklinga i kommunen</a:t>
            </a:r>
            <a:endParaRPr lang="nb-NO" sz="1800">
              <a:effectLst/>
              <a:latin typeface="Times New Roman"/>
              <a:ea typeface="Times New Roman" panose="02020603050405020304" pitchFamily="18" charset="0"/>
              <a:cs typeface="Times New Roman"/>
            </a:endParaRPr>
          </a:p>
          <a:p>
            <a:pPr marL="34290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Folkehelse</a:t>
            </a:r>
            <a:r>
              <a:rPr lang="nn-NO" sz="1800">
                <a:latin typeface="Times New Roman"/>
                <a:ea typeface="Times New Roman" panose="02020603050405020304" pitchFamily="18" charset="0"/>
                <a:cs typeface="Times New Roman"/>
              </a:rPr>
              <a:t> </a:t>
            </a:r>
            <a:endParaRPr lang="nb-NO" sz="1800" dirty="0">
              <a:effectLst/>
              <a:latin typeface="Times New Roman"/>
              <a:ea typeface="Times New Roman" panose="02020603050405020304" pitchFamily="18" charset="0"/>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Miljø og klima</a:t>
            </a:r>
            <a:r>
              <a:rPr lang="nn-NO" sz="1800">
                <a:effectLst/>
                <a:latin typeface="Arial"/>
                <a:ea typeface="Times New Roman" panose="02020603050405020304" pitchFamily="18" charset="0"/>
                <a:cs typeface="Times New Roman"/>
              </a:rPr>
              <a:t> ​</a:t>
            </a:r>
            <a:endParaRPr lang="nb-NO" sz="1800">
              <a:effectLst/>
              <a:latin typeface="Arial"/>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Innovasjon og digitalisering  </a:t>
            </a:r>
            <a:r>
              <a:rPr lang="nn-NO" sz="1800">
                <a:effectLst/>
                <a:latin typeface="Arial"/>
                <a:ea typeface="Times New Roman" panose="02020603050405020304" pitchFamily="18" charset="0"/>
                <a:cs typeface="Times New Roman"/>
              </a:rPr>
              <a:t>​</a:t>
            </a:r>
            <a:endParaRPr lang="nb-NO" sz="1800">
              <a:effectLst/>
              <a:latin typeface="Arial"/>
              <a:ea typeface="Times New Roman" panose="02020603050405020304" pitchFamily="18" charset="0"/>
              <a:cs typeface="Times New Roman"/>
            </a:endParaRPr>
          </a:p>
          <a:p>
            <a:pPr marL="342900" lvl="0" indent="-342900" algn="just">
              <a:buFont typeface="Symbol" panose="05050102010706020507" pitchFamily="18" charset="2"/>
              <a:buChar char=""/>
            </a:pPr>
            <a:r>
              <a:rPr lang="nn-NO" sz="1800">
                <a:effectLst/>
                <a:latin typeface="Times New Roman"/>
                <a:ea typeface="Times New Roman" panose="02020603050405020304" pitchFamily="18" charset="0"/>
                <a:cs typeface="Times New Roman"/>
              </a:rPr>
              <a:t>Sysselsetjing og næringsliv  </a:t>
            </a:r>
            <a:r>
              <a:rPr lang="nn-NO" sz="1800">
                <a:effectLst/>
                <a:latin typeface="Arial"/>
                <a:ea typeface="Times New Roman" panose="02020603050405020304" pitchFamily="18" charset="0"/>
                <a:cs typeface="Times New Roman"/>
              </a:rPr>
              <a:t>​</a:t>
            </a:r>
            <a:endParaRPr lang="nb-NO" sz="1800">
              <a:effectLst/>
              <a:latin typeface="Arial"/>
              <a:ea typeface="Times New Roman" panose="02020603050405020304" pitchFamily="18" charset="0"/>
              <a:cs typeface="Times New Roman"/>
            </a:endParaRPr>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7" name="TekstSylinder 6">
            <a:extLst>
              <a:ext uri="{FF2B5EF4-FFF2-40B4-BE49-F238E27FC236}">
                <a16:creationId xmlns:a16="http://schemas.microsoft.com/office/drawing/2014/main" id="{94F85721-9534-452F-9BA2-D28026FC1538}"/>
              </a:ext>
            </a:extLst>
          </p:cNvPr>
          <p:cNvSpPr txBox="1"/>
          <p:nvPr/>
        </p:nvSpPr>
        <p:spPr>
          <a:xfrm>
            <a:off x="5559297" y="3819565"/>
            <a:ext cx="4859473" cy="1323439"/>
          </a:xfrm>
          <a:prstGeom prst="rect">
            <a:avLst/>
          </a:prstGeom>
          <a:noFill/>
        </p:spPr>
        <p:txBody>
          <a:bodyPr wrap="square" lIns="91440" tIns="45720" rIns="91440" bIns="45720" rtlCol="0" anchor="t">
            <a:spAutoFit/>
          </a:bodyPr>
          <a:lstStyle/>
          <a:p>
            <a:pPr fontAlgn="base"/>
            <a:r>
              <a:rPr lang="nb-NO" sz="2000" i="1" err="1"/>
              <a:t>Eit</a:t>
            </a:r>
            <a:r>
              <a:rPr lang="nb-NO" sz="2000" i="1"/>
              <a:t> </a:t>
            </a:r>
            <a:r>
              <a:rPr lang="nb-NO" sz="2000" b="1" i="1" dirty="0"/>
              <a:t>mål </a:t>
            </a:r>
            <a:r>
              <a:rPr lang="nb-NO" sz="2000" i="1"/>
              <a:t>skildre </a:t>
            </a:r>
            <a:r>
              <a:rPr lang="nb-NO" sz="2000" i="1" err="1"/>
              <a:t>ein</a:t>
            </a:r>
            <a:r>
              <a:rPr lang="nb-NO" sz="2000" i="1"/>
              <a:t> ønska fremtidig tilstand, </a:t>
            </a:r>
            <a:r>
              <a:rPr lang="nb-NO" sz="2000" i="1" err="1"/>
              <a:t>medan</a:t>
            </a:r>
            <a:r>
              <a:rPr lang="nb-NO" sz="2000" i="1"/>
              <a:t> </a:t>
            </a:r>
            <a:r>
              <a:rPr lang="nb-NO" sz="2000" i="1" err="1"/>
              <a:t>ein</a:t>
            </a:r>
            <a:r>
              <a:rPr lang="nb-NO" sz="2000" i="1"/>
              <a:t> </a:t>
            </a:r>
            <a:r>
              <a:rPr lang="nb-NO" sz="2000" b="1" i="1" dirty="0"/>
              <a:t>strategi</a:t>
            </a:r>
            <a:r>
              <a:rPr lang="nb-NO" sz="2000" i="1"/>
              <a:t> skildre kva fremgangsmåte, </a:t>
            </a:r>
            <a:r>
              <a:rPr lang="nb-NO" sz="2000" i="1" err="1"/>
              <a:t>vegval</a:t>
            </a:r>
            <a:r>
              <a:rPr lang="nb-NO" sz="2000" i="1"/>
              <a:t> eller </a:t>
            </a:r>
            <a:r>
              <a:rPr lang="nb-NO" sz="2000" i="1" err="1"/>
              <a:t>endringar</a:t>
            </a:r>
            <a:r>
              <a:rPr lang="nb-NO" sz="2000" i="1"/>
              <a:t> vi må gjennomføre for å nå målet. </a:t>
            </a:r>
          </a:p>
        </p:txBody>
      </p:sp>
    </p:spTree>
    <p:extLst>
      <p:ext uri="{BB962C8B-B14F-4D97-AF65-F5344CB8AC3E}">
        <p14:creationId xmlns:p14="http://schemas.microsoft.com/office/powerpoint/2010/main" val="142593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2" name="Tittel 1">
            <a:extLst>
              <a:ext uri="{FF2B5EF4-FFF2-40B4-BE49-F238E27FC236}">
                <a16:creationId xmlns:a16="http://schemas.microsoft.com/office/drawing/2014/main" id="{1674A2AE-A5A2-494B-BBBF-DAD9A2268866}"/>
              </a:ext>
            </a:extLst>
          </p:cNvPr>
          <p:cNvSpPr>
            <a:spLocks noGrp="1"/>
          </p:cNvSpPr>
          <p:nvPr>
            <p:ph type="title"/>
          </p:nvPr>
        </p:nvSpPr>
        <p:spPr/>
        <p:txBody>
          <a:bodyPr>
            <a:normAutofit/>
          </a:bodyPr>
          <a:lstStyle/>
          <a:p>
            <a:br>
              <a:rPr lang="nb-NO" b="1"/>
            </a:br>
            <a:r>
              <a:rPr lang="nb-NO" b="1"/>
              <a:t>Struktur</a:t>
            </a:r>
          </a:p>
        </p:txBody>
      </p:sp>
      <p:sp>
        <p:nvSpPr>
          <p:cNvPr id="10" name="Plassholder for innhold 9">
            <a:extLst>
              <a:ext uri="{FF2B5EF4-FFF2-40B4-BE49-F238E27FC236}">
                <a16:creationId xmlns:a16="http://schemas.microsoft.com/office/drawing/2014/main" id="{DC98995D-1704-4017-83AA-BE83FF4A315C}"/>
              </a:ext>
            </a:extLst>
          </p:cNvPr>
          <p:cNvSpPr>
            <a:spLocks noGrp="1"/>
          </p:cNvSpPr>
          <p:nvPr>
            <p:ph idx="1"/>
          </p:nvPr>
        </p:nvSpPr>
        <p:spPr>
          <a:xfrm>
            <a:off x="838200" y="1825625"/>
            <a:ext cx="9584094" cy="4351338"/>
          </a:xfrm>
        </p:spPr>
        <p:txBody>
          <a:bodyPr>
            <a:normAutofit/>
          </a:bodyPr>
          <a:lstStyle/>
          <a:p>
            <a:pPr marL="1371600" lvl="3" indent="0">
              <a:buNone/>
            </a:pPr>
            <a:r>
              <a:rPr lang="nn-NO"/>
              <a:t>1. Barn og unge</a:t>
            </a:r>
          </a:p>
          <a:p>
            <a:pPr marL="1371600" lvl="3" indent="0">
              <a:buNone/>
            </a:pPr>
            <a:r>
              <a:rPr lang="nn-NO"/>
              <a:t>2. Vaksne og eldre</a:t>
            </a:r>
          </a:p>
          <a:p>
            <a:pPr marL="1371600" lvl="3" indent="0">
              <a:buNone/>
            </a:pPr>
            <a:r>
              <a:rPr lang="nn-NO"/>
              <a:t>3. Kultur, idrett og frivillig arbeid</a:t>
            </a:r>
          </a:p>
          <a:p>
            <a:pPr marL="1371600" lvl="3" indent="0">
              <a:buNone/>
            </a:pPr>
            <a:r>
              <a:rPr lang="nn-NO"/>
              <a:t>4. Bustad, stadutvikling, arealforvaltning (arealstrategi)</a:t>
            </a:r>
          </a:p>
          <a:p>
            <a:pPr marL="1371600" lvl="3" indent="0">
              <a:buNone/>
            </a:pPr>
            <a:r>
              <a:rPr lang="nn-NO"/>
              <a:t>5. Miljø, klima, forureining</a:t>
            </a:r>
          </a:p>
          <a:p>
            <a:pPr marL="1371600" lvl="3" indent="0">
              <a:buNone/>
            </a:pPr>
            <a:r>
              <a:rPr lang="nn-NO"/>
              <a:t>6. Samfunnstryggleik -beredskap, transport, infrastruktur</a:t>
            </a:r>
          </a:p>
          <a:p>
            <a:pPr marL="1371600" lvl="3" indent="0">
              <a:buNone/>
            </a:pPr>
            <a:r>
              <a:rPr lang="nn-NO"/>
              <a:t>7. Næring og sysselsetting</a:t>
            </a:r>
          </a:p>
          <a:p>
            <a:pPr marL="1371600" lvl="3" indent="0">
              <a:buNone/>
            </a:pPr>
            <a:r>
              <a:rPr lang="nn-NO"/>
              <a:t>8. Medverknad</a:t>
            </a:r>
          </a:p>
          <a:p>
            <a:pPr marL="1371600" lvl="3" indent="0">
              <a:buNone/>
            </a:pPr>
            <a:endParaRPr lang="nn-NO"/>
          </a:p>
          <a:p>
            <a:pPr marL="914400" lvl="2" indent="0">
              <a:buNone/>
            </a:pPr>
            <a:endParaRPr lang="nb-NO"/>
          </a:p>
        </p:txBody>
      </p:sp>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9" y="180658"/>
            <a:ext cx="3411860" cy="759686"/>
          </a:xfrm>
          <a:prstGeom prst="rect">
            <a:avLst/>
          </a:prstGeom>
        </p:spPr>
      </p:pic>
      <p:sp>
        <p:nvSpPr>
          <p:cNvPr id="3" name="Bildeforklaring: bøyd linje 2">
            <a:extLst>
              <a:ext uri="{FF2B5EF4-FFF2-40B4-BE49-F238E27FC236}">
                <a16:creationId xmlns:a16="http://schemas.microsoft.com/office/drawing/2014/main" id="{5A4CDFCB-5A23-4A19-A824-2EE5670A14D9}"/>
              </a:ext>
            </a:extLst>
          </p:cNvPr>
          <p:cNvSpPr/>
          <p:nvPr/>
        </p:nvSpPr>
        <p:spPr>
          <a:xfrm>
            <a:off x="7839182" y="992827"/>
            <a:ext cx="3914454" cy="3898790"/>
          </a:xfrm>
          <a:prstGeom prst="borderCallout2">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E640ABAA-859D-493B-BBD7-DEB2A19F9A8B}"/>
              </a:ext>
            </a:extLst>
          </p:cNvPr>
          <p:cNvSpPr txBox="1"/>
          <p:nvPr/>
        </p:nvSpPr>
        <p:spPr>
          <a:xfrm>
            <a:off x="6565187" y="1690688"/>
            <a:ext cx="5188449" cy="2031325"/>
          </a:xfrm>
          <a:prstGeom prst="rect">
            <a:avLst/>
          </a:prstGeom>
          <a:noFill/>
        </p:spPr>
        <p:txBody>
          <a:bodyPr wrap="square" rtlCol="0">
            <a:spAutoFit/>
          </a:bodyPr>
          <a:lstStyle/>
          <a:p>
            <a:pPr marL="1657350" lvl="3" indent="-285750">
              <a:buFont typeface="Arial" panose="020B0604020202020204" pitchFamily="34" charset="0"/>
              <a:buChar char="•"/>
            </a:pPr>
            <a:r>
              <a:rPr lang="nn-NO"/>
              <a:t>Innleiing</a:t>
            </a:r>
          </a:p>
          <a:p>
            <a:pPr marL="1657350" lvl="3" indent="-285750">
              <a:buFont typeface="Arial" panose="020B0604020202020204" pitchFamily="34" charset="0"/>
              <a:buChar char="•"/>
            </a:pPr>
            <a:r>
              <a:rPr lang="nn-NO"/>
              <a:t>Berekraft -FN sine berekraftsmål</a:t>
            </a:r>
          </a:p>
          <a:p>
            <a:pPr marL="1657350" lvl="3" indent="-285750">
              <a:buFont typeface="Arial" panose="020B0604020202020204" pitchFamily="34" charset="0"/>
              <a:buChar char="•"/>
            </a:pPr>
            <a:r>
              <a:rPr lang="nn-NO"/>
              <a:t>Demografiutviklinga i kommunen</a:t>
            </a:r>
          </a:p>
          <a:p>
            <a:pPr marL="1657350" lvl="3" indent="-285750">
              <a:buFont typeface="Arial" panose="020B0604020202020204" pitchFamily="34" charset="0"/>
              <a:buChar char="•"/>
            </a:pPr>
            <a:r>
              <a:rPr lang="nn-NO"/>
              <a:t>Folkehelse</a:t>
            </a:r>
          </a:p>
          <a:p>
            <a:pPr marL="1657350" lvl="3" indent="-285750">
              <a:buFont typeface="Arial" panose="020B0604020202020204" pitchFamily="34" charset="0"/>
              <a:buChar char="•"/>
            </a:pPr>
            <a:r>
              <a:rPr lang="nn-NO"/>
              <a:t>Miljø og klima</a:t>
            </a:r>
          </a:p>
          <a:p>
            <a:pPr marL="1657350" lvl="3" indent="-285750">
              <a:buFont typeface="Arial" panose="020B0604020202020204" pitchFamily="34" charset="0"/>
              <a:buChar char="•"/>
            </a:pPr>
            <a:r>
              <a:rPr lang="nn-NO"/>
              <a:t>Innovasjon og digitalisering</a:t>
            </a:r>
          </a:p>
          <a:p>
            <a:pPr marL="1657350" lvl="3" indent="-285750">
              <a:buFont typeface="Arial" panose="020B0604020202020204" pitchFamily="34" charset="0"/>
              <a:buChar char="•"/>
            </a:pPr>
            <a:r>
              <a:rPr lang="nn-NO"/>
              <a:t>Sysselsetjing og næringsliv</a:t>
            </a:r>
          </a:p>
        </p:txBody>
      </p:sp>
      <p:sp>
        <p:nvSpPr>
          <p:cNvPr id="8" name="Ellipse 7">
            <a:extLst>
              <a:ext uri="{FF2B5EF4-FFF2-40B4-BE49-F238E27FC236}">
                <a16:creationId xmlns:a16="http://schemas.microsoft.com/office/drawing/2014/main" id="{1F369FA5-5219-4316-B953-4C100F81C856}"/>
              </a:ext>
            </a:extLst>
          </p:cNvPr>
          <p:cNvSpPr/>
          <p:nvPr/>
        </p:nvSpPr>
        <p:spPr>
          <a:xfrm flipV="1">
            <a:off x="1320800" y="3694111"/>
            <a:ext cx="6334123" cy="349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3505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a:extLst>
              <a:ext uri="{FF2B5EF4-FFF2-40B4-BE49-F238E27FC236}">
                <a16:creationId xmlns:a16="http://schemas.microsoft.com/office/drawing/2014/main" id="{AD6FAF84-2882-40D3-B9BC-BEC7CAA4E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294" y="6107734"/>
            <a:ext cx="1660849" cy="731604"/>
          </a:xfrm>
          <a:prstGeom prst="rect">
            <a:avLst/>
          </a:prstGeom>
        </p:spPr>
      </p:pic>
      <p:sp>
        <p:nvSpPr>
          <p:cNvPr id="4" name="Rektangel 3">
            <a:extLst>
              <a:ext uri="{FF2B5EF4-FFF2-40B4-BE49-F238E27FC236}">
                <a16:creationId xmlns:a16="http://schemas.microsoft.com/office/drawing/2014/main" id="{89CA3EEE-0CAF-4ECF-9C3A-6B47ACB18054}"/>
              </a:ext>
            </a:extLst>
          </p:cNvPr>
          <p:cNvSpPr/>
          <p:nvPr/>
        </p:nvSpPr>
        <p:spPr>
          <a:xfrm>
            <a:off x="0" y="0"/>
            <a:ext cx="12192000" cy="6858000"/>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pic>
        <p:nvPicPr>
          <p:cNvPr id="5" name="Bilde 4">
            <a:extLst>
              <a:ext uri="{FF2B5EF4-FFF2-40B4-BE49-F238E27FC236}">
                <a16:creationId xmlns:a16="http://schemas.microsoft.com/office/drawing/2014/main" id="{338033EF-E1B8-4E16-BC57-7545388B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85" y="112273"/>
            <a:ext cx="3774744" cy="840486"/>
          </a:xfrm>
          <a:prstGeom prst="rect">
            <a:avLst/>
          </a:prstGeom>
        </p:spPr>
      </p:pic>
      <p:sp>
        <p:nvSpPr>
          <p:cNvPr id="2" name="TekstSylinder 1">
            <a:extLst>
              <a:ext uri="{FF2B5EF4-FFF2-40B4-BE49-F238E27FC236}">
                <a16:creationId xmlns:a16="http://schemas.microsoft.com/office/drawing/2014/main" id="{C3F06CD8-973D-42EE-B91D-DA8003A74DF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b-NO">
              <a:cs typeface="Calibri"/>
            </a:endParaRPr>
          </a:p>
        </p:txBody>
      </p:sp>
      <p:sp>
        <p:nvSpPr>
          <p:cNvPr id="10" name="TekstSylinder 9">
            <a:extLst>
              <a:ext uri="{FF2B5EF4-FFF2-40B4-BE49-F238E27FC236}">
                <a16:creationId xmlns:a16="http://schemas.microsoft.com/office/drawing/2014/main" id="{F36483A5-E2A7-4092-9695-4085D9D877B5}"/>
              </a:ext>
            </a:extLst>
          </p:cNvPr>
          <p:cNvSpPr txBox="1"/>
          <p:nvPr/>
        </p:nvSpPr>
        <p:spPr>
          <a:xfrm>
            <a:off x="1221013" y="2999153"/>
            <a:ext cx="372291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sz="2600">
              <a:cs typeface="Calibri"/>
            </a:endParaRPr>
          </a:p>
          <a:p>
            <a:endParaRPr lang="nb-NO" sz="1400">
              <a:cs typeface="Calibri"/>
            </a:endParaRPr>
          </a:p>
          <a:p>
            <a:endParaRPr lang="nb-NO" sz="1400">
              <a:cs typeface="Calibri"/>
            </a:endParaRPr>
          </a:p>
          <a:p>
            <a:endParaRPr lang="nb-NO" sz="2600">
              <a:cs typeface="Calibri"/>
            </a:endParaRPr>
          </a:p>
          <a:p>
            <a:endParaRPr lang="nn-NO"/>
          </a:p>
          <a:p>
            <a:endParaRPr lang="nb-NO" sz="1100"/>
          </a:p>
          <a:p>
            <a:endParaRPr lang="nb-NO" sz="1100"/>
          </a:p>
          <a:p>
            <a:endParaRPr lang="nb-NO" sz="1100"/>
          </a:p>
          <a:p>
            <a:endParaRPr lang="nb-NO" sz="1100"/>
          </a:p>
          <a:p>
            <a:endParaRPr lang="nb-NO" sz="1100"/>
          </a:p>
          <a:p>
            <a:endParaRPr lang="nb-NO" sz="1100"/>
          </a:p>
          <a:p>
            <a:endParaRPr lang="nb-NO" sz="1100">
              <a:cs typeface="Calibri" panose="020F0502020204030204"/>
            </a:endParaRPr>
          </a:p>
          <a:p>
            <a:endParaRPr lang="nb-NO" sz="1100"/>
          </a:p>
          <a:p>
            <a:endParaRPr lang="nb-NO" sz="1100"/>
          </a:p>
          <a:p>
            <a:endParaRPr lang="nb-NO" sz="1100"/>
          </a:p>
        </p:txBody>
      </p:sp>
      <p:graphicFrame>
        <p:nvGraphicFramePr>
          <p:cNvPr id="7" name="Diagram 6">
            <a:extLst>
              <a:ext uri="{FF2B5EF4-FFF2-40B4-BE49-F238E27FC236}">
                <a16:creationId xmlns:a16="http://schemas.microsoft.com/office/drawing/2014/main" id="{F95A1F32-D984-4626-BCB8-C23A7D6D577B}"/>
              </a:ext>
            </a:extLst>
          </p:cNvPr>
          <p:cNvGraphicFramePr/>
          <p:nvPr>
            <p:extLst>
              <p:ext uri="{D42A27DB-BD31-4B8C-83A1-F6EECF244321}">
                <p14:modId xmlns:p14="http://schemas.microsoft.com/office/powerpoint/2010/main" val="125142152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205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3B1A81-225C-45AE-9A46-29C2F893A725}"/>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1487424"/>
            <a:ext cx="12192000" cy="5370576"/>
          </a:xfrm>
          <a:prstGeom prst="rect">
            <a:avLst/>
          </a:prstGeom>
        </p:spPr>
      </p:pic>
      <p:sp>
        <p:nvSpPr>
          <p:cNvPr id="2" name="Tittel 1">
            <a:extLst>
              <a:ext uri="{FF2B5EF4-FFF2-40B4-BE49-F238E27FC236}">
                <a16:creationId xmlns:a16="http://schemas.microsoft.com/office/drawing/2014/main" id="{19B5B98B-B36C-4BE4-9E49-0CF16C75795C}"/>
              </a:ext>
            </a:extLst>
          </p:cNvPr>
          <p:cNvSpPr>
            <a:spLocks noGrp="1"/>
          </p:cNvSpPr>
          <p:nvPr>
            <p:ph type="title"/>
          </p:nvPr>
        </p:nvSpPr>
        <p:spPr/>
        <p:txBody>
          <a:bodyPr>
            <a:normAutofit/>
          </a:bodyPr>
          <a:lstStyle/>
          <a:p>
            <a:b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br>
            <a:r>
              <a:rPr lang="nb-NO">
                <a:solidFill>
                  <a:schemeClr val="accent4"/>
                </a:solidFill>
                <a:latin typeface="Open Sans" panose="020B0606030504020204" pitchFamily="34" charset="0"/>
                <a:ea typeface="Open Sans" panose="020B0606030504020204" pitchFamily="34" charset="0"/>
                <a:cs typeface="Open Sans" panose="020B0606030504020204" pitchFamily="34" charset="0"/>
              </a:rPr>
              <a:t>Næring og sysselsetting</a:t>
            </a:r>
          </a:p>
        </p:txBody>
      </p:sp>
      <p:sp>
        <p:nvSpPr>
          <p:cNvPr id="6" name="Plassholder for tekst 5">
            <a:extLst>
              <a:ext uri="{FF2B5EF4-FFF2-40B4-BE49-F238E27FC236}">
                <a16:creationId xmlns:a16="http://schemas.microsoft.com/office/drawing/2014/main" id="{D494E5DA-3748-4AF0-858B-6CA995426FB9}"/>
              </a:ext>
            </a:extLst>
          </p:cNvPr>
          <p:cNvSpPr>
            <a:spLocks noGrp="1"/>
          </p:cNvSpPr>
          <p:nvPr>
            <p:ph type="body" idx="1"/>
          </p:nvPr>
        </p:nvSpPr>
        <p:spPr/>
        <p:txBody>
          <a:bodyPr/>
          <a:lstStyle/>
          <a:p>
            <a:r>
              <a:rPr lang="nb-NO"/>
              <a:t>Status</a:t>
            </a:r>
          </a:p>
        </p:txBody>
      </p:sp>
      <p:pic>
        <p:nvPicPr>
          <p:cNvPr id="7" name="Bilde 6">
            <a:extLst>
              <a:ext uri="{FF2B5EF4-FFF2-40B4-BE49-F238E27FC236}">
                <a16:creationId xmlns:a16="http://schemas.microsoft.com/office/drawing/2014/main" id="{0BE837AD-0F86-4C17-A7E3-9F6B73AF4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9" y="180658"/>
            <a:ext cx="3774744" cy="840486"/>
          </a:xfrm>
          <a:prstGeom prst="rect">
            <a:avLst/>
          </a:prstGeom>
        </p:spPr>
      </p:pic>
      <p:sp>
        <p:nvSpPr>
          <p:cNvPr id="8" name="Rektangel 7">
            <a:extLst>
              <a:ext uri="{FF2B5EF4-FFF2-40B4-BE49-F238E27FC236}">
                <a16:creationId xmlns:a16="http://schemas.microsoft.com/office/drawing/2014/main" id="{06FF7662-8F54-42DF-A4A8-D14CC06D51AF}"/>
              </a:ext>
            </a:extLst>
          </p:cNvPr>
          <p:cNvSpPr/>
          <p:nvPr/>
        </p:nvSpPr>
        <p:spPr>
          <a:xfrm>
            <a:off x="0" y="0"/>
            <a:ext cx="12192000" cy="6858000"/>
          </a:xfrm>
          <a:prstGeom prst="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nb-NO"/>
          </a:p>
        </p:txBody>
      </p:sp>
    </p:spTree>
    <p:extLst>
      <p:ext uri="{BB962C8B-B14F-4D97-AF65-F5344CB8AC3E}">
        <p14:creationId xmlns:p14="http://schemas.microsoft.com/office/powerpoint/2010/main" val="456684081"/>
      </p:ext>
    </p:extLst>
  </p:cSld>
  <p:clrMapOvr>
    <a:masterClrMapping/>
  </p:clrMapOvr>
</p:sld>
</file>

<file path=ppt/theme/theme1.xml><?xml version="1.0" encoding="utf-8"?>
<a:theme xmlns:a="http://schemas.openxmlformats.org/drawingml/2006/main" name="Office-tema">
  <a:themeElements>
    <a:clrScheme name="Egendefinert 1">
      <a:dk1>
        <a:srgbClr val="0C181D"/>
      </a:dk1>
      <a:lt1>
        <a:srgbClr val="FFFFFF"/>
      </a:lt1>
      <a:dk2>
        <a:srgbClr val="1A3B49"/>
      </a:dk2>
      <a:lt2>
        <a:srgbClr val="FFFFFF"/>
      </a:lt2>
      <a:accent1>
        <a:srgbClr val="FFA619"/>
      </a:accent1>
      <a:accent2>
        <a:srgbClr val="60B6D8"/>
      </a:accent2>
      <a:accent3>
        <a:srgbClr val="1A3B49"/>
      </a:accent3>
      <a:accent4>
        <a:srgbClr val="1A3B49"/>
      </a:accent4>
      <a:accent5>
        <a:srgbClr val="660033"/>
      </a:accent5>
      <a:accent6>
        <a:srgbClr val="60B6D8"/>
      </a:accent6>
      <a:hlink>
        <a:srgbClr val="60B6D8"/>
      </a:hlink>
      <a:folHlink>
        <a:srgbClr val="60B6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øve på Mal Gulen Kommune" id="{E04795AC-4767-4A48-A506-19BB5DD9231F}" vid="{EA713309-507C-4520-862A-E9AABEDFE16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7E111AFCD6A8B4BBDFC6C6AA342F064" ma:contentTypeVersion="6" ma:contentTypeDescription="Opprett et nytt dokument." ma:contentTypeScope="" ma:versionID="b517a743aeb414ec0016b1a1dd5f40fb">
  <xsd:schema xmlns:xsd="http://www.w3.org/2001/XMLSchema" xmlns:xs="http://www.w3.org/2001/XMLSchema" xmlns:p="http://schemas.microsoft.com/office/2006/metadata/properties" xmlns:ns2="b04b6d39-f123-49a0-bfc8-265c84bac5df" xmlns:ns3="ba865f70-59c1-4a4a-8607-b5b830eb7515" targetNamespace="http://schemas.microsoft.com/office/2006/metadata/properties" ma:root="true" ma:fieldsID="6c90840597d2a37573a28e8e1be881b5" ns2:_="" ns3:_="">
    <xsd:import namespace="b04b6d39-f123-49a0-bfc8-265c84bac5df"/>
    <xsd:import namespace="ba865f70-59c1-4a4a-8607-b5b830eb75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b6d39-f123-49a0-bfc8-265c84bac5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865f70-59c1-4a4a-8607-b5b830eb7515"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a865f70-59c1-4a4a-8607-b5b830eb7515">
      <UserInfo>
        <DisplayName>Anne-Line Kvame</DisplayName>
        <AccountId>22</AccountId>
        <AccountType/>
      </UserInfo>
    </SharedWithUsers>
  </documentManagement>
</p:properties>
</file>

<file path=customXml/itemProps1.xml><?xml version="1.0" encoding="utf-8"?>
<ds:datastoreItem xmlns:ds="http://schemas.openxmlformats.org/officeDocument/2006/customXml" ds:itemID="{368C0CB5-E6C2-4856-9538-5A7D6747F6C2}">
  <ds:schemaRefs>
    <ds:schemaRef ds:uri="http://schemas.microsoft.com/sharepoint/v3/contenttype/forms"/>
  </ds:schemaRefs>
</ds:datastoreItem>
</file>

<file path=customXml/itemProps2.xml><?xml version="1.0" encoding="utf-8"?>
<ds:datastoreItem xmlns:ds="http://schemas.openxmlformats.org/officeDocument/2006/customXml" ds:itemID="{1BE86CA1-06EC-4547-80E4-28B02B9C1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b6d39-f123-49a0-bfc8-265c84bac5df"/>
    <ds:schemaRef ds:uri="ba865f70-59c1-4a4a-8607-b5b830eb7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BF51E3-2DD6-49FA-9268-798640DBEEB6}">
  <ds:schemaRefs>
    <ds:schemaRef ds:uri="http://purl.org/dc/dcmitype/"/>
    <ds:schemaRef ds:uri="ba865f70-59c1-4a4a-8607-b5b830eb7515"/>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schemas.microsoft.com/office/2006/metadata/properties"/>
    <ds:schemaRef ds:uri="http://schemas.openxmlformats.org/package/2006/metadata/core-properties"/>
    <ds:schemaRef ds:uri="b04b6d39-f123-49a0-bfc8-265c84bac5df"/>
  </ds:schemaRefs>
</ds:datastoreItem>
</file>

<file path=docProps/app.xml><?xml version="1.0" encoding="utf-8"?>
<Properties xmlns="http://schemas.openxmlformats.org/officeDocument/2006/extended-properties" xmlns:vt="http://schemas.openxmlformats.org/officeDocument/2006/docPropsVTypes">
  <Template/>
  <TotalTime>0</TotalTime>
  <Words>1242</Words>
  <Application>Microsoft Office PowerPoint</Application>
  <PresentationFormat>Widescreen</PresentationFormat>
  <Paragraphs>261</Paragraphs>
  <Slides>22</Slides>
  <Notes>5</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22</vt:i4>
      </vt:variant>
    </vt:vector>
  </HeadingPairs>
  <TitlesOfParts>
    <vt:vector size="31" baseType="lpstr">
      <vt:lpstr>Arial</vt:lpstr>
      <vt:lpstr>Calibri</vt:lpstr>
      <vt:lpstr>Calibri Light</vt:lpstr>
      <vt:lpstr>Open Sans</vt:lpstr>
      <vt:lpstr>Symbol</vt:lpstr>
      <vt:lpstr>Times New Roman</vt:lpstr>
      <vt:lpstr>Trebuchet MS</vt:lpstr>
      <vt:lpstr>WordVisiCarriageReturn_MSFontService</vt:lpstr>
      <vt:lpstr>Office-tema</vt:lpstr>
      <vt:lpstr>Innspel</vt:lpstr>
      <vt:lpstr> Problemstilling og mål for dagen</vt:lpstr>
      <vt:lpstr> Utgangspunkt</vt:lpstr>
      <vt:lpstr> Utarbeide ny samfunnsplan</vt:lpstr>
      <vt:lpstr> </vt:lpstr>
      <vt:lpstr> MÅL </vt:lpstr>
      <vt:lpstr> Struktur</vt:lpstr>
      <vt:lpstr>PowerPoint-presentasjon</vt:lpstr>
      <vt:lpstr> Næring og sysselsetting</vt:lpstr>
      <vt:lpstr>Berekraftsmål - næring</vt:lpstr>
      <vt:lpstr>Næringslivet i Gulen. Hovedvekt marin og industri</vt:lpstr>
      <vt:lpstr>Gulen tredje største kommunen etter sysselsetting</vt:lpstr>
      <vt:lpstr>Gulen kommune</vt:lpstr>
      <vt:lpstr>Fleire nøkkeltal:</vt:lpstr>
      <vt:lpstr>Swot-analyse for Gulen</vt:lpstr>
      <vt:lpstr>Kommunen sin rolle</vt:lpstr>
      <vt:lpstr> Kommunen som samfunnsutviklar </vt:lpstr>
      <vt:lpstr>Fire utfordringar som lokal samfunnsutvikling må handtere: </vt:lpstr>
      <vt:lpstr>PowerPoint-presentasjon</vt:lpstr>
      <vt:lpstr>Næringsutvikling: Korleis kan kommunen påverke næringsutviklinga? </vt:lpstr>
      <vt:lpstr> Tilretteleggarrolla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Målsetting for kommuneleiinga</dc:title>
  <dc:creator>Irene Søreide</dc:creator>
  <cp:lastModifiedBy>Irene Søreide</cp:lastModifiedBy>
  <cp:revision>2</cp:revision>
  <dcterms:created xsi:type="dcterms:W3CDTF">2021-03-01T11:31:27Z</dcterms:created>
  <dcterms:modified xsi:type="dcterms:W3CDTF">2021-06-16T19:40:25Z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0x010100E7E111AFCD6A8B4BBDFC6C6AA342F064</vt:lpwstr>
  </property>
</Properties>
</file>