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68" r:id="rId7"/>
    <p:sldId id="265" r:id="rId8"/>
    <p:sldId id="263" r:id="rId9"/>
    <p:sldId id="258" r:id="rId10"/>
    <p:sldId id="259" r:id="rId11"/>
    <p:sldId id="260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alda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D22239-1DC3-41DB-95E5-ACCF3A43F799}" type="datetimeFigureOut">
              <a:rPr lang="nn-NO" smtClean="0"/>
              <a:t>09.02.2022</a:t>
            </a:fld>
            <a:endParaRPr lang="nn-NO"/>
          </a:p>
        </p:txBody>
      </p:sp>
      <p:sp>
        <p:nvSpPr>
          <p:cNvPr id="4" name="Plasshaldar for lysbilet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aldar for notat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n-NO"/>
              <a:t>Klikk for å redigere tekststilar i malen</a:t>
            </a:r>
          </a:p>
          <a:p>
            <a:pPr lvl="1"/>
            <a:r>
              <a:rPr lang="nn-NO"/>
              <a:t>Andre nivå</a:t>
            </a:r>
          </a:p>
          <a:p>
            <a:pPr lvl="2"/>
            <a:r>
              <a:rPr lang="nn-NO"/>
              <a:t>Tredje nivå</a:t>
            </a:r>
          </a:p>
          <a:p>
            <a:pPr lvl="3"/>
            <a:r>
              <a:rPr lang="nn-NO"/>
              <a:t>Fjerde nivå</a:t>
            </a:r>
          </a:p>
          <a:p>
            <a:pPr lvl="4"/>
            <a:r>
              <a:rPr lang="nn-NO"/>
              <a:t>Femte nivå</a:t>
            </a:r>
          </a:p>
        </p:txBody>
      </p:sp>
      <p:sp>
        <p:nvSpPr>
          <p:cNvPr id="6" name="Plasshaldar for bot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aldar for lysbilet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3CE1-E4A4-4E6B-AA9C-8EFFD84559C0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302665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/>
              <a:t>I dag skal me jobbe med visjon.</a:t>
            </a:r>
          </a:p>
          <a:p>
            <a:r>
              <a:rPr lang="nn-NO"/>
              <a:t>Ønsker felles refleksjon. Trekke ut felles verdiar. Kva vil me bygge vidare på? Er det noko me treng å endre for å komme dit me vil? </a:t>
            </a:r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D3CE1-E4A4-4E6B-AA9C-8EFFD84559C0}" type="slidenum">
              <a:rPr lang="nn-NO" smtClean="0"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8380512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/>
              <a:t>Reserve. Diskutere i gruppa. Kjem me dit me ynskjer å vere dersom me byggjer på verdiane og </a:t>
            </a:r>
            <a:r>
              <a:rPr lang="nn-NO" err="1"/>
              <a:t>styrkene</a:t>
            </a:r>
            <a:r>
              <a:rPr lang="nn-NO"/>
              <a:t> som me meiner kjenneteiknar oss no? </a:t>
            </a:r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D3CE1-E4A4-4E6B-AA9C-8EFFD84559C0}" type="slidenum">
              <a:rPr lang="nn-NO" smtClean="0"/>
              <a:t>3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306154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/>
              <a:t>Henta frå KS. Politikken avgjerande for kva administrasjonen kan gjere. </a:t>
            </a:r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D3CE1-E4A4-4E6B-AA9C-8EFFD84559C0}" type="slidenum">
              <a:rPr lang="nn-NO" smtClean="0"/>
              <a:t>4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58384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aldar for lysbilet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aldar for nota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/>
              <a:t>Visjon –verdiane som politikarane har peika på skal vere byggeklossane i visjonen.</a:t>
            </a:r>
          </a:p>
        </p:txBody>
      </p:sp>
      <p:sp>
        <p:nvSpPr>
          <p:cNvPr id="4" name="Plasshaldar for lysbilet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D3CE1-E4A4-4E6B-AA9C-8EFFD84559C0}" type="slidenum">
              <a:rPr lang="nn-NO" smtClean="0"/>
              <a:t>6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854476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9CA4B2-3449-4671-A1CC-72BF3C244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3E86004-84B8-4A63-8FC4-2C0894AFD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D238D3-CD41-40A9-8BF2-AC51E9FF3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BE0FC1-D63E-410D-A7B3-614B35C09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528F0CD-E1DA-47DC-8095-79FCF9EBC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575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7AC976-B20B-4FCD-BC00-56A45F0DC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7DA8122-5911-47FE-BDE7-21A7CAB94E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2525A7E-7AF6-42BA-85C4-556793F91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E65702-6AF0-421C-ADA2-00C83215F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2568945-4F6C-452C-A54D-1C020460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036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A134970-53FA-4EA0-BEBD-4DF59EA8DC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04CFAF6-AD20-40B6-8C44-125A61C95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B7CCD3C-BC8F-4D16-A781-2EBBD5A80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F476A73-F370-4FE4-97BD-71B87B20F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6313D2-2ED6-44D7-81E8-90C738CD8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8684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100FA2-A1EF-4592-837F-E129BC1D7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7638B7-D7D6-41BD-9BA4-ECAB0905F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5D76366-7892-4FBF-BBD9-918B7F3FE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4A1B0E-CA52-4A84-9B37-10AF7117D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0CC37C7-C66B-4745-97B3-2C8EA2E9D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368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781AC88-1397-4143-B2E4-DE143268C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F772A98-9BCA-4CDD-A2CD-6993BA4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F9EE69E-A273-439B-B1CB-B9ECC8BC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A08DAD7-698D-4507-A848-A5DDE39FD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4B7B80-16C4-4BBF-854F-27004FDBA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41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164129-01E8-48DC-8FC3-CC2A121AD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5E232B-E295-408F-856D-7E2DBA4E8A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BE0F4EE-52F6-4922-9D9A-6267549827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B3F2F1A-0A6A-408E-9648-3CF531893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F585FB4-D445-490B-B5F8-ADBE915D9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EA2E79C-556A-4A0D-8714-FBAC3EB2B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753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09E773-E253-4AC5-93AA-7961B5876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D906C5C-245A-44F4-8B72-CE878FD1A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3E9224F-4D6A-4E1F-84C3-281C7F1B27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62856F8-14D2-4245-AF83-C1CCAF0F5A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FEF0093-7F92-43D0-90A6-D61C7D2C5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A91ED9AC-2C14-4B4A-A82D-8C1534DE4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F5396F2-574F-4AFA-8159-B8C45A90B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0B99D39-FEC9-472F-8303-EF0B2B875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1813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B7F563-AED5-43BE-AB42-15CB41A2E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FBBBA91-D8BB-4C01-A2C8-20A90F026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81A67F5-251B-44C4-BF35-A3B2BF79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600FF4D-DFCB-4734-9A55-D6B64742D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1971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6F33173-8AF2-4CA6-986E-9803A1334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793FAB1-AEDB-4495-859E-76117C1E6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EC99EB-2676-4DBD-A7F4-45666DF38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0753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951DF2-5E00-4046-80CF-9F05494E4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D28CDB-404A-4D63-AB11-651B9804E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5B062AC-86D2-4002-871A-8C0006A52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FA4CD12-0DC7-4A97-978D-5104E9619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AC4106C-373B-4341-8424-96A8363AA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2184F80-AC7B-45C9-835A-8ADEB3EFD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645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9FEB42-B882-4EDD-810C-25198EAD2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C337803-82D0-4317-90EF-4D0912FF7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F833F78-0051-47E6-95ED-53DA7C423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4692FC0-8067-49B5-86C5-5855C647D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219A1-535C-48AA-A848-C06BF6165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50A8F01-DF72-49C6-B920-DA49BDA4D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878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B0E7306-9104-423A-A6FE-38FD71B57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C5D09B0-413B-4861-B700-D49B6814E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9B6FCD7-3A08-4066-B12F-F2AA4D4D87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0CE69-D467-4D6B-8AC3-28F635506969}" type="datetimeFigureOut">
              <a:rPr lang="nb-NO" smtClean="0"/>
              <a:t>09.02.2022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EA55177-8490-45ED-AA4C-42FB318C1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2E10B0B-2012-4DD7-98E2-2F0396829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13FBD-B020-4C71-A23C-7AC92CAC4D8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4765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403B1A81-225C-45AE-9A46-29C2F893A72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7424"/>
            <a:ext cx="12192000" cy="5370576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9B5B98B-B36C-4BE4-9E49-0CF16C7579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b="1"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VISJON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73E78C83-D924-4518-9E45-BAA5DE970D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/>
              <a:t>Ny Samfunnsplan Gulen kommune</a:t>
            </a:r>
          </a:p>
          <a:p>
            <a:endParaRPr lang="nb-NO"/>
          </a:p>
          <a:p>
            <a:r>
              <a:rPr lang="nb-NO" i="1" err="1"/>
              <a:t>Avgjerande</a:t>
            </a:r>
            <a:r>
              <a:rPr lang="nb-NO" i="1"/>
              <a:t> steg for å skape </a:t>
            </a:r>
            <a:r>
              <a:rPr lang="nb-NO" i="1" err="1"/>
              <a:t>eit</a:t>
            </a:r>
            <a:r>
              <a:rPr lang="nb-NO" i="1"/>
              <a:t> reelt styringsdokument</a:t>
            </a:r>
            <a:r>
              <a:rPr lang="nb-NO"/>
              <a:t>. </a:t>
            </a: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0BE837AD-0F86-4C17-A7E3-9F6B73AF4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9" y="180658"/>
            <a:ext cx="3774744" cy="840486"/>
          </a:xfrm>
          <a:prstGeom prst="rect">
            <a:avLst/>
          </a:prstGeom>
        </p:spPr>
      </p:pic>
      <p:sp>
        <p:nvSpPr>
          <p:cNvPr id="8" name="Rektangel 7">
            <a:extLst>
              <a:ext uri="{FF2B5EF4-FFF2-40B4-BE49-F238E27FC236}">
                <a16:creationId xmlns:a16="http://schemas.microsoft.com/office/drawing/2014/main" id="{06FF7662-8F54-42DF-A4A8-D14CC06D51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672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6">
            <a:extLst>
              <a:ext uri="{FF2B5EF4-FFF2-40B4-BE49-F238E27FC236}">
                <a16:creationId xmlns:a16="http://schemas.microsoft.com/office/drawing/2014/main" id="{AD6FAF84-2882-40D3-B9BC-BEC7CAA4E3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94" y="6107734"/>
            <a:ext cx="1660849" cy="731604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674A2AE-A5A2-494B-BBBF-DAD9A226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0743"/>
            <a:ext cx="10515600" cy="1325563"/>
          </a:xfrm>
        </p:spPr>
        <p:txBody>
          <a:bodyPr/>
          <a:lstStyle/>
          <a:p>
            <a:r>
              <a:rPr lang="nb-NO"/>
              <a:t>Framdrift i prosjektet</a:t>
            </a:r>
            <a:br>
              <a:rPr lang="nb-NO"/>
            </a:br>
            <a:r>
              <a:rPr lang="nb-NO" sz="1600" b="1"/>
              <a:t>Merk: prosjektperioden er foreslått endra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9CA3EEE-0CAF-4ECF-9C3A-6B47ACB180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38033EF-E1B8-4E16-BC57-7545388BBF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9" y="180658"/>
            <a:ext cx="3774744" cy="840486"/>
          </a:xfrm>
          <a:prstGeom prst="rect">
            <a:avLst/>
          </a:prstGeom>
        </p:spPr>
      </p:pic>
      <p:sp>
        <p:nvSpPr>
          <p:cNvPr id="3" name="TekstSylinder 2">
            <a:extLst>
              <a:ext uri="{FF2B5EF4-FFF2-40B4-BE49-F238E27FC236}">
                <a16:creationId xmlns:a16="http://schemas.microsoft.com/office/drawing/2014/main" id="{B1E0A78C-4B6A-44FF-86D3-69114C349F66}"/>
              </a:ext>
            </a:extLst>
          </p:cNvPr>
          <p:cNvSpPr txBox="1"/>
          <p:nvPr/>
        </p:nvSpPr>
        <p:spPr>
          <a:xfrm>
            <a:off x="836644" y="2259563"/>
            <a:ext cx="9290179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n-NO"/>
              <a:t>Prosjektplan</a:t>
            </a:r>
            <a:endParaRPr lang="nb-NO"/>
          </a:p>
          <a:p>
            <a:pPr marL="285750" indent="-285750">
              <a:buFont typeface="Arial"/>
              <a:buChar char="•"/>
            </a:pPr>
            <a:r>
              <a:rPr lang="nn-NO" err="1"/>
              <a:t>Godkjenningav</a:t>
            </a:r>
            <a:r>
              <a:rPr lang="nn-NO"/>
              <a:t> den tematiserte inndelinga, struktur av samfunnsplanen</a:t>
            </a:r>
            <a:endParaRPr lang="nn-NO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nn-NO"/>
              <a:t>Godkjenning av statusskildring under dei einskilde tema/eksisterande statistikkmateriale</a:t>
            </a:r>
            <a:endParaRPr lang="nn-NO">
              <a:cs typeface="Calibri" panose="020F0502020204030204"/>
            </a:endParaRPr>
          </a:p>
          <a:p>
            <a:pPr marL="285750" indent="-285750">
              <a:buFont typeface="Arial"/>
              <a:buChar char="•"/>
            </a:pPr>
            <a:r>
              <a:rPr lang="nn-NO"/>
              <a:t>Plan for informasjons- og kommunikasjonsstrategi</a:t>
            </a:r>
            <a:endParaRPr lang="nn-NO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n-NO"/>
              <a:t>Presentere dei nasjonale føringane innan dei einskilde tema</a:t>
            </a:r>
            <a:endParaRPr lang="nn-NO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n-NO"/>
              <a:t>Godkjenning av bestillingar </a:t>
            </a:r>
            <a:r>
              <a:rPr lang="nn-NO" err="1"/>
              <a:t>vedk</a:t>
            </a:r>
            <a:r>
              <a:rPr lang="nn-NO"/>
              <a:t>. utgreiingane</a:t>
            </a:r>
            <a:endParaRPr lang="nn-NO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n-NO"/>
              <a:t>Godkjenning av planlagd innhenting av interessentdata</a:t>
            </a:r>
            <a:endParaRPr lang="nn-NO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n-NO"/>
              <a:t>Godkjenning av innhenta interessentdata</a:t>
            </a:r>
            <a:endParaRPr lang="nn-NO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n-NO">
                <a:highlight>
                  <a:srgbClr val="FFFF00"/>
                </a:highlight>
              </a:rPr>
              <a:t>Godkjenning av Gulen kommune sin visjon</a:t>
            </a:r>
            <a:endParaRPr lang="nn-NO">
              <a:highlight>
                <a:srgbClr val="FFFF00"/>
              </a:highlight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n-NO"/>
              <a:t>Godkjenning av konkrete målsetnadar og satsingar fram mot 2034</a:t>
            </a:r>
            <a:endParaRPr lang="nn-NO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n-NO"/>
              <a:t>Utarbeide det endelege dokument for </a:t>
            </a:r>
            <a:r>
              <a:rPr lang="nn-NO" err="1"/>
              <a:t>fyrstegongshøyring</a:t>
            </a:r>
            <a:endParaRPr lang="nn-NO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3895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9E555504-CAF1-4038-AE46-343C88E83C8A}"/>
              </a:ext>
            </a:extLst>
          </p:cNvPr>
          <p:cNvSpPr txBox="1"/>
          <p:nvPr/>
        </p:nvSpPr>
        <p:spPr>
          <a:xfrm>
            <a:off x="1805940" y="2057400"/>
            <a:ext cx="7680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4400"/>
              <a:t>Kor vil du at Gulen kommune skal vere i 2034? </a:t>
            </a:r>
          </a:p>
        </p:txBody>
      </p:sp>
      <p:pic>
        <p:nvPicPr>
          <p:cNvPr id="2" name="Plassholder for innhold 6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C7B811CC-ECC3-458A-8073-0D6EBE263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94" y="6107734"/>
            <a:ext cx="1660849" cy="731604"/>
          </a:xfrm>
          <a:prstGeom prst="rect">
            <a:avLst/>
          </a:prstGeom>
        </p:spPr>
      </p:pic>
      <p:pic>
        <p:nvPicPr>
          <p:cNvPr id="4" name="Bilde 3" descr="Et bilde som inneholder tekst&#10;&#10;Automatisk generert beskrivelse">
            <a:extLst>
              <a:ext uri="{FF2B5EF4-FFF2-40B4-BE49-F238E27FC236}">
                <a16:creationId xmlns:a16="http://schemas.microsoft.com/office/drawing/2014/main" id="{32BC9E11-9D15-4690-8583-7629C4CD0C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9" y="180658"/>
            <a:ext cx="3774744" cy="84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2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6">
            <a:extLst>
              <a:ext uri="{FF2B5EF4-FFF2-40B4-BE49-F238E27FC236}">
                <a16:creationId xmlns:a16="http://schemas.microsoft.com/office/drawing/2014/main" id="{AD6FAF84-2882-40D3-B9BC-BEC7CAA4E3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94" y="6107734"/>
            <a:ext cx="1660849" cy="731604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674A2AE-A5A2-494B-BBBF-DAD9A226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0743"/>
            <a:ext cx="10515600" cy="1325563"/>
          </a:xfrm>
        </p:spPr>
        <p:txBody>
          <a:bodyPr/>
          <a:lstStyle/>
          <a:p>
            <a:r>
              <a:rPr lang="nb-NO" b="1"/>
              <a:t>Prosesser mot samfunnsplan</a:t>
            </a:r>
            <a:endParaRPr lang="nb-NO" sz="1600" b="1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9CA3EEE-0CAF-4ECF-9C3A-6B47ACB180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38033EF-E1B8-4E16-BC57-7545388BBF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9" y="180658"/>
            <a:ext cx="3774744" cy="840486"/>
          </a:xfrm>
          <a:prstGeom prst="rect">
            <a:avLst/>
          </a:prstGeom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B4A531F2-0CE7-4665-B774-07C4D7B1C3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9800" y="1981887"/>
            <a:ext cx="8305800" cy="436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55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6">
            <a:extLst>
              <a:ext uri="{FF2B5EF4-FFF2-40B4-BE49-F238E27FC236}">
                <a16:creationId xmlns:a16="http://schemas.microsoft.com/office/drawing/2014/main" id="{AD6FAF84-2882-40D3-B9BC-BEC7CAA4E3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94" y="6107734"/>
            <a:ext cx="1660849" cy="731604"/>
          </a:xfrm>
          <a:prstGeom prst="rect">
            <a:avLst/>
          </a:prstGeom>
        </p:spPr>
      </p:pic>
      <p:sp>
        <p:nvSpPr>
          <p:cNvPr id="3" name="Tittel 2">
            <a:extLst>
              <a:ext uri="{FF2B5EF4-FFF2-40B4-BE49-F238E27FC236}">
                <a16:creationId xmlns:a16="http://schemas.microsoft.com/office/drawing/2014/main" id="{5CAEE265-4CB3-4395-BF61-6076417B0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1144"/>
            <a:ext cx="10515600" cy="1325563"/>
          </a:xfrm>
        </p:spPr>
        <p:txBody>
          <a:bodyPr/>
          <a:lstStyle/>
          <a:p>
            <a:r>
              <a:rPr lang="nb-NO" b="1"/>
              <a:t>Visjon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3007D6B6-D808-4A83-9331-AAD8AD46AF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432807"/>
            <a:ext cx="9228589" cy="374415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Kva skal </a:t>
            </a:r>
            <a:r>
              <a:rPr lang="nb-NO" err="1"/>
              <a:t>vere</a:t>
            </a:r>
            <a:r>
              <a:rPr lang="nb-NO"/>
              <a:t> «grunnmuren» i vårt lokalsamfunn?</a:t>
            </a:r>
          </a:p>
          <a:p>
            <a:pPr lvl="1"/>
            <a:r>
              <a:rPr lang="nb-NO"/>
              <a:t>Fundamentet i Gulen kommune</a:t>
            </a:r>
            <a:endParaRPr lang="nb-NO">
              <a:cs typeface="Calibri"/>
            </a:endParaRPr>
          </a:p>
          <a:p>
            <a:r>
              <a:rPr lang="nb-NO"/>
              <a:t>Kva skal vår interne utviklingskraft bygge på?</a:t>
            </a:r>
            <a:endParaRPr lang="nb-NO">
              <a:cs typeface="Calibri"/>
            </a:endParaRPr>
          </a:p>
          <a:p>
            <a:pPr lvl="1"/>
            <a:r>
              <a:rPr lang="nb-NO" err="1"/>
              <a:t>Motivasjonsfaktorar</a:t>
            </a:r>
            <a:endParaRPr lang="nb-NO"/>
          </a:p>
          <a:p>
            <a:r>
              <a:rPr lang="nb-NO">
                <a:cs typeface="Calibri"/>
              </a:rPr>
              <a:t>Korleis skal vi invitere?</a:t>
            </a:r>
          </a:p>
          <a:p>
            <a:pPr lvl="1"/>
            <a:r>
              <a:rPr lang="nb-NO">
                <a:cs typeface="Calibri"/>
              </a:rPr>
              <a:t>Appellere til andre</a:t>
            </a:r>
          </a:p>
          <a:p>
            <a:r>
              <a:rPr lang="nb-NO">
                <a:cs typeface="Calibri"/>
              </a:rPr>
              <a:t>Kva skal </a:t>
            </a:r>
            <a:r>
              <a:rPr lang="nb-NO" err="1">
                <a:cs typeface="Calibri"/>
              </a:rPr>
              <a:t>vere</a:t>
            </a:r>
            <a:r>
              <a:rPr lang="nb-NO">
                <a:cs typeface="Calibri"/>
              </a:rPr>
              <a:t> </a:t>
            </a:r>
            <a:r>
              <a:rPr lang="nb-NO" err="1">
                <a:cs typeface="Calibri"/>
              </a:rPr>
              <a:t>samlande</a:t>
            </a:r>
            <a:r>
              <a:rPr lang="nb-NO">
                <a:cs typeface="Calibri"/>
              </a:rPr>
              <a:t>?</a:t>
            </a:r>
          </a:p>
          <a:p>
            <a:pPr lvl="1"/>
            <a:r>
              <a:rPr lang="nb-NO">
                <a:cs typeface="Calibri"/>
              </a:rPr>
              <a:t>Bygging av gode fellesskap/</a:t>
            </a:r>
            <a:r>
              <a:rPr lang="nb-NO" err="1">
                <a:cs typeface="Calibri"/>
              </a:rPr>
              <a:t>ein</a:t>
            </a:r>
            <a:r>
              <a:rPr lang="nb-NO">
                <a:cs typeface="Calibri"/>
              </a:rPr>
              <a:t> identitet</a:t>
            </a:r>
          </a:p>
          <a:p>
            <a:endParaRPr lang="nb-NO">
              <a:cs typeface="Calibri"/>
            </a:endParaRPr>
          </a:p>
          <a:p>
            <a:pPr lvl="1"/>
            <a:endParaRPr lang="nb-NO">
              <a:cs typeface="Calibri"/>
            </a:endParaRPr>
          </a:p>
          <a:p>
            <a:endParaRPr lang="nb-NO">
              <a:cs typeface="Calibri"/>
            </a:endParaRPr>
          </a:p>
          <a:p>
            <a:endParaRPr lang="nb-NO">
              <a:cs typeface="Calibri"/>
            </a:endParaRPr>
          </a:p>
          <a:p>
            <a:endParaRPr lang="nb-NO">
              <a:cs typeface="Calibri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9CA3EEE-0CAF-4ECF-9C3A-6B47ACB180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38033EF-E1B8-4E16-BC57-7545388BBF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9" y="180658"/>
            <a:ext cx="3774744" cy="84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48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6">
            <a:extLst>
              <a:ext uri="{FF2B5EF4-FFF2-40B4-BE49-F238E27FC236}">
                <a16:creationId xmlns:a16="http://schemas.microsoft.com/office/drawing/2014/main" id="{AD6FAF84-2882-40D3-B9BC-BEC7CAA4E3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94" y="6107734"/>
            <a:ext cx="1660849" cy="731604"/>
          </a:xfrm>
          <a:prstGeom prst="rect">
            <a:avLst/>
          </a:prstGeom>
        </p:spPr>
      </p:pic>
      <p:sp>
        <p:nvSpPr>
          <p:cNvPr id="3" name="Tittel 2">
            <a:extLst>
              <a:ext uri="{FF2B5EF4-FFF2-40B4-BE49-F238E27FC236}">
                <a16:creationId xmlns:a16="http://schemas.microsoft.com/office/drawing/2014/main" id="{5CAEE265-4CB3-4395-BF61-6076417B0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1144"/>
            <a:ext cx="10515600" cy="1325563"/>
          </a:xfrm>
        </p:spPr>
        <p:txBody>
          <a:bodyPr/>
          <a:lstStyle/>
          <a:p>
            <a:r>
              <a:rPr lang="nb-NO" b="1"/>
              <a:t>Visjon versus mål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3007D6B6-D808-4A83-9331-AAD8AD46AF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32807"/>
            <a:ext cx="5181600" cy="374415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nb-NO"/>
              <a:t>Visjon:</a:t>
            </a:r>
          </a:p>
          <a:p>
            <a:pPr marL="0" indent="0">
              <a:buNone/>
            </a:pPr>
            <a:endParaRPr lang="nb-NO"/>
          </a:p>
          <a:p>
            <a:r>
              <a:rPr lang="nb-NO"/>
              <a:t>Skal </a:t>
            </a:r>
            <a:r>
              <a:rPr lang="nb-NO" err="1"/>
              <a:t>gje</a:t>
            </a:r>
            <a:r>
              <a:rPr lang="nb-NO"/>
              <a:t> føring for kommunen sine overordna mål. ("overordnet ledestjerne") </a:t>
            </a:r>
          </a:p>
          <a:p>
            <a:r>
              <a:rPr lang="nb-NO">
                <a:cs typeface="Calibri"/>
              </a:rPr>
              <a:t>Bygge på </a:t>
            </a:r>
            <a:r>
              <a:rPr lang="nb-NO" err="1">
                <a:cs typeface="Calibri"/>
              </a:rPr>
              <a:t>verdiar</a:t>
            </a:r>
            <a:r>
              <a:rPr lang="nb-NO">
                <a:cs typeface="Calibri"/>
              </a:rPr>
              <a:t>, sikte høgt</a:t>
            </a:r>
          </a:p>
          <a:p>
            <a:r>
              <a:rPr lang="nb-NO"/>
              <a:t>Utviklingsretning; kva er viktig.</a:t>
            </a:r>
            <a:endParaRPr lang="nb-NO">
              <a:cs typeface="Calibri"/>
            </a:endParaRPr>
          </a:p>
          <a:p>
            <a:r>
              <a:rPr lang="nb-NO"/>
              <a:t>Strategi; framgangsmåte, </a:t>
            </a:r>
            <a:r>
              <a:rPr lang="nb-NO" err="1"/>
              <a:t>vegval</a:t>
            </a:r>
            <a:r>
              <a:rPr lang="nb-NO"/>
              <a:t>.</a:t>
            </a:r>
            <a:endParaRPr lang="nb-NO">
              <a:cs typeface="Calibri"/>
            </a:endParaRPr>
          </a:p>
          <a:p>
            <a:pPr lvl="1"/>
            <a:r>
              <a:rPr lang="nb-NO"/>
              <a:t>Samfunnsutvikling / satsingsområde</a:t>
            </a:r>
            <a:endParaRPr lang="nb-NO">
              <a:cs typeface="Calibri"/>
            </a:endParaRPr>
          </a:p>
          <a:p>
            <a:pPr marL="0" indent="0">
              <a:buNone/>
            </a:pPr>
            <a:endParaRPr lang="nb-NO"/>
          </a:p>
          <a:p>
            <a:endParaRPr lang="nb-NO"/>
          </a:p>
          <a:p>
            <a:endParaRPr lang="nb-NO"/>
          </a:p>
          <a:p>
            <a:endParaRPr lang="nb-NO"/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1E48879E-5124-4B68-B903-2C3CE4C53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32805"/>
            <a:ext cx="5181600" cy="374415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nb-NO"/>
              <a:t>Mål:</a:t>
            </a:r>
          </a:p>
          <a:p>
            <a:pPr marL="0" indent="0">
              <a:buNone/>
            </a:pPr>
            <a:endParaRPr lang="nb-NO"/>
          </a:p>
          <a:p>
            <a:pPr marL="0" indent="0">
              <a:buNone/>
            </a:pPr>
            <a:r>
              <a:rPr lang="nb-NO" err="1"/>
              <a:t>Ynskt</a:t>
            </a:r>
            <a:r>
              <a:rPr lang="nb-NO"/>
              <a:t> framtidig tilstand</a:t>
            </a:r>
            <a:endParaRPr lang="nb-NO">
              <a:cs typeface="Calibri"/>
            </a:endParaRPr>
          </a:p>
          <a:p>
            <a:pPr lvl="1"/>
            <a:r>
              <a:rPr lang="nb-NO" err="1"/>
              <a:t>Definerast</a:t>
            </a:r>
            <a:r>
              <a:rPr lang="nb-NO"/>
              <a:t> konkret</a:t>
            </a:r>
            <a:endParaRPr lang="nb-NO">
              <a:cs typeface="Calibri"/>
            </a:endParaRPr>
          </a:p>
          <a:p>
            <a:pPr lvl="1"/>
            <a:r>
              <a:rPr lang="nb-NO"/>
              <a:t>Vere målbart</a:t>
            </a:r>
            <a:endParaRPr lang="nb-NO">
              <a:cs typeface="Calibri"/>
            </a:endParaRPr>
          </a:p>
          <a:p>
            <a:pPr lvl="1"/>
            <a:r>
              <a:rPr lang="nb-NO"/>
              <a:t>Vere realistisk /</a:t>
            </a:r>
            <a:r>
              <a:rPr lang="nb-NO" err="1"/>
              <a:t>oppnåeleg</a:t>
            </a:r>
            <a:endParaRPr lang="nb-NO"/>
          </a:p>
          <a:p>
            <a:pPr lvl="1"/>
            <a:r>
              <a:rPr lang="nb-NO"/>
              <a:t>Vere tidsbestemt</a:t>
            </a:r>
            <a:endParaRPr lang="nb-NO">
              <a:cs typeface="Calibri" panose="020F0502020204030204"/>
            </a:endParaRPr>
          </a:p>
          <a:p>
            <a:endParaRPr lang="nb-NO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9CA3EEE-0CAF-4ECF-9C3A-6B47ACB180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38033EF-E1B8-4E16-BC57-7545388BBF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9" y="180658"/>
            <a:ext cx="3774744" cy="84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146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6">
            <a:extLst>
              <a:ext uri="{FF2B5EF4-FFF2-40B4-BE49-F238E27FC236}">
                <a16:creationId xmlns:a16="http://schemas.microsoft.com/office/drawing/2014/main" id="{AD6FAF84-2882-40D3-B9BC-BEC7CAA4E3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94" y="6107734"/>
            <a:ext cx="1660849" cy="731604"/>
          </a:xfrm>
          <a:prstGeom prst="rect">
            <a:avLst/>
          </a:prstGeom>
        </p:spPr>
      </p:pic>
      <p:sp>
        <p:nvSpPr>
          <p:cNvPr id="3" name="Tittel 2">
            <a:extLst>
              <a:ext uri="{FF2B5EF4-FFF2-40B4-BE49-F238E27FC236}">
                <a16:creationId xmlns:a16="http://schemas.microsoft.com/office/drawing/2014/main" id="{5CAEE265-4CB3-4395-BF61-6076417B0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586" y="943038"/>
            <a:ext cx="10515600" cy="1325563"/>
          </a:xfrm>
        </p:spPr>
        <p:txBody>
          <a:bodyPr/>
          <a:lstStyle/>
          <a:p>
            <a:r>
              <a:rPr lang="nb-NO" b="1"/>
              <a:t>Døme på visjon</a:t>
            </a:r>
            <a:br>
              <a:rPr lang="nb-NO" b="1"/>
            </a:br>
            <a:r>
              <a:rPr lang="nb-NO" sz="1600" b="1"/>
              <a:t>Merk: </a:t>
            </a:r>
            <a:r>
              <a:rPr lang="nb-NO" sz="1600" b="1" err="1"/>
              <a:t>Ein</a:t>
            </a:r>
            <a:r>
              <a:rPr lang="nb-NO" sz="1600" b="1"/>
              <a:t> visjon treng </a:t>
            </a:r>
            <a:r>
              <a:rPr lang="nb-NO" sz="1600" b="1" err="1"/>
              <a:t>ikkje</a:t>
            </a:r>
            <a:r>
              <a:rPr lang="nb-NO" sz="1600" b="1"/>
              <a:t> brukast utadretta, men har funksjon som felles identitet</a:t>
            </a:r>
            <a:endParaRPr lang="nb-NO" b="1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3007D6B6-D808-4A83-9331-AAD8AD46AF1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nb-NO"/>
          </a:p>
          <a:p>
            <a:endParaRPr lang="nb-NO"/>
          </a:p>
          <a:p>
            <a:r>
              <a:rPr lang="nb-NO"/>
              <a:t>«Oppvekstkommunen»</a:t>
            </a:r>
          </a:p>
          <a:p>
            <a:r>
              <a:rPr lang="nb-NO"/>
              <a:t>«Entreprenørmotoren»</a:t>
            </a:r>
          </a:p>
          <a:p>
            <a:r>
              <a:rPr lang="nb-NO"/>
              <a:t>«Helsekommunen»</a:t>
            </a:r>
          </a:p>
          <a:p>
            <a:r>
              <a:rPr lang="nb-NO"/>
              <a:t>«Miljøkommunen»</a:t>
            </a:r>
          </a:p>
          <a:p>
            <a:endParaRPr lang="nb-NO"/>
          </a:p>
          <a:p>
            <a:endParaRPr lang="nb-NO"/>
          </a:p>
          <a:p>
            <a:endParaRPr lang="nb-NO"/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1E48879E-5124-4B68-B903-2C3CE4C53F8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/>
          </a:p>
          <a:p>
            <a:r>
              <a:rPr lang="nb-NO"/>
              <a:t>Saman er vi </a:t>
            </a:r>
            <a:r>
              <a:rPr lang="nb-NO" err="1"/>
              <a:t>drivande</a:t>
            </a:r>
            <a:r>
              <a:rPr lang="nb-NO"/>
              <a:t> gode (kommune)</a:t>
            </a:r>
          </a:p>
          <a:p>
            <a:r>
              <a:rPr lang="nb-NO"/>
              <a:t>Make </a:t>
            </a:r>
            <a:r>
              <a:rPr lang="nb-NO" err="1"/>
              <a:t>people</a:t>
            </a:r>
            <a:r>
              <a:rPr lang="nb-NO"/>
              <a:t> happy (konsern)</a:t>
            </a:r>
          </a:p>
          <a:p>
            <a:r>
              <a:rPr lang="nb-NO" err="1"/>
              <a:t>Ein</a:t>
            </a:r>
            <a:r>
              <a:rPr lang="nb-NO"/>
              <a:t> kommune </a:t>
            </a:r>
            <a:r>
              <a:rPr lang="nb-NO" err="1"/>
              <a:t>me</a:t>
            </a:r>
            <a:r>
              <a:rPr lang="nb-NO"/>
              <a:t> er stolte av</a:t>
            </a:r>
          </a:p>
          <a:p>
            <a:r>
              <a:rPr lang="nb-NO"/>
              <a:t>Sammen skaper vi et levende Norge (næring)</a:t>
            </a:r>
          </a:p>
          <a:p>
            <a:r>
              <a:rPr lang="nb-NO"/>
              <a:t>Der barn ler (kommune)</a:t>
            </a:r>
          </a:p>
          <a:p>
            <a:endParaRPr lang="nb-NO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9CA3EEE-0CAF-4ECF-9C3A-6B47ACB180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38033EF-E1B8-4E16-BC57-7545388BBF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9" y="180658"/>
            <a:ext cx="3774744" cy="84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173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ssholder for innhold 6">
            <a:extLst>
              <a:ext uri="{FF2B5EF4-FFF2-40B4-BE49-F238E27FC236}">
                <a16:creationId xmlns:a16="http://schemas.microsoft.com/office/drawing/2014/main" id="{AD6FAF84-2882-40D3-B9BC-BEC7CAA4E3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94" y="6107734"/>
            <a:ext cx="1660849" cy="731604"/>
          </a:xfrm>
          <a:prstGeom prst="rect">
            <a:avLst/>
          </a:prstGeom>
        </p:spPr>
      </p:pic>
      <p:sp>
        <p:nvSpPr>
          <p:cNvPr id="3" name="Tittel 2">
            <a:extLst>
              <a:ext uri="{FF2B5EF4-FFF2-40B4-BE49-F238E27FC236}">
                <a16:creationId xmlns:a16="http://schemas.microsoft.com/office/drawing/2014/main" id="{5CAEE265-4CB3-4395-BF61-6076417B0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1144"/>
            <a:ext cx="10515600" cy="1325563"/>
          </a:xfrm>
        </p:spPr>
        <p:txBody>
          <a:bodyPr/>
          <a:lstStyle/>
          <a:p>
            <a:r>
              <a:rPr lang="nb-NO" b="1" err="1"/>
              <a:t>Avgjerande</a:t>
            </a:r>
            <a:r>
              <a:rPr lang="nb-NO" b="1"/>
              <a:t> ved val av visjon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3007D6B6-D808-4A83-9331-AAD8AD46AF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432807"/>
            <a:ext cx="9094365" cy="3744156"/>
          </a:xfrm>
        </p:spPr>
        <p:txBody>
          <a:bodyPr/>
          <a:lstStyle/>
          <a:p>
            <a:r>
              <a:rPr lang="nb-NO"/>
              <a:t>Visjonen må </a:t>
            </a:r>
            <a:r>
              <a:rPr lang="nb-NO" err="1"/>
              <a:t>vere</a:t>
            </a:r>
            <a:r>
              <a:rPr lang="nb-NO"/>
              <a:t> forankra i </a:t>
            </a:r>
            <a:r>
              <a:rPr lang="nb-NO" err="1"/>
              <a:t>ein</a:t>
            </a:r>
            <a:r>
              <a:rPr lang="nb-NO"/>
              <a:t> lokaldemokratisk prosess.</a:t>
            </a:r>
          </a:p>
          <a:p>
            <a:r>
              <a:rPr lang="nb-NO"/>
              <a:t>Visjonen må </a:t>
            </a:r>
            <a:r>
              <a:rPr lang="nb-NO" err="1"/>
              <a:t>gjenspegle</a:t>
            </a:r>
            <a:r>
              <a:rPr lang="nb-NO"/>
              <a:t> </a:t>
            </a:r>
            <a:r>
              <a:rPr lang="nb-NO" err="1"/>
              <a:t>innbyggjarne</a:t>
            </a:r>
            <a:r>
              <a:rPr lang="nb-NO"/>
              <a:t> si oppfatning / meining</a:t>
            </a:r>
          </a:p>
          <a:p>
            <a:endParaRPr lang="nb-NO"/>
          </a:p>
          <a:p>
            <a:pPr marL="0" indent="0">
              <a:buNone/>
            </a:pPr>
            <a:r>
              <a:rPr lang="nb-NO"/>
              <a:t>Valt visjon må </a:t>
            </a:r>
            <a:r>
              <a:rPr lang="nb-NO" err="1"/>
              <a:t>vere</a:t>
            </a:r>
            <a:r>
              <a:rPr lang="nb-NO"/>
              <a:t> </a:t>
            </a:r>
            <a:r>
              <a:rPr lang="nb-NO" err="1"/>
              <a:t>annerkjent</a:t>
            </a:r>
            <a:r>
              <a:rPr lang="nb-NO"/>
              <a:t> for at vi </a:t>
            </a:r>
            <a:r>
              <a:rPr lang="nb-NO" err="1"/>
              <a:t>lettare</a:t>
            </a:r>
            <a:r>
              <a:rPr lang="nb-NO"/>
              <a:t> skal få på plass realistiske mål for Gulen kommune si framtid. Dette styrker sannsynet for at vi kan komme i hamn med </a:t>
            </a:r>
            <a:r>
              <a:rPr lang="nb-NO" err="1"/>
              <a:t>eit</a:t>
            </a:r>
            <a:r>
              <a:rPr lang="nb-NO"/>
              <a:t> godt </a:t>
            </a:r>
            <a:r>
              <a:rPr lang="nb-NO" b="1"/>
              <a:t>styringsdokument</a:t>
            </a:r>
            <a:r>
              <a:rPr lang="nb-NO"/>
              <a:t>. </a:t>
            </a:r>
          </a:p>
          <a:p>
            <a:endParaRPr lang="nb-NO"/>
          </a:p>
          <a:p>
            <a:endParaRPr lang="nb-NO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89CA3EEE-0CAF-4ECF-9C3A-6B47ACB180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38033EF-E1B8-4E16-BC57-7545388BBF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39" y="180658"/>
            <a:ext cx="3774744" cy="84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346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definert 1">
      <a:dk1>
        <a:srgbClr val="0C181D"/>
      </a:dk1>
      <a:lt1>
        <a:srgbClr val="FFFFFF"/>
      </a:lt1>
      <a:dk2>
        <a:srgbClr val="1A3B49"/>
      </a:dk2>
      <a:lt2>
        <a:srgbClr val="FFFFFF"/>
      </a:lt2>
      <a:accent1>
        <a:srgbClr val="FFA619"/>
      </a:accent1>
      <a:accent2>
        <a:srgbClr val="60B6D8"/>
      </a:accent2>
      <a:accent3>
        <a:srgbClr val="1A3B49"/>
      </a:accent3>
      <a:accent4>
        <a:srgbClr val="1A3B49"/>
      </a:accent4>
      <a:accent5>
        <a:srgbClr val="660033"/>
      </a:accent5>
      <a:accent6>
        <a:srgbClr val="60B6D8"/>
      </a:accent6>
      <a:hlink>
        <a:srgbClr val="60B6D8"/>
      </a:hlink>
      <a:folHlink>
        <a:srgbClr val="60B6D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øve på Mal Gulen Kommune  -  Skrivebeskyttet" id="{1772A3AB-C9BF-4B44-9222-51B055BCE26C}" vid="{8BA92984-412C-462F-92DD-28A408B8E09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7E111AFCD6A8B4BBDFC6C6AA342F064" ma:contentTypeVersion="6" ma:contentTypeDescription="Opprett et nytt dokument." ma:contentTypeScope="" ma:versionID="b517a743aeb414ec0016b1a1dd5f40fb">
  <xsd:schema xmlns:xsd="http://www.w3.org/2001/XMLSchema" xmlns:xs="http://www.w3.org/2001/XMLSchema" xmlns:p="http://schemas.microsoft.com/office/2006/metadata/properties" xmlns:ns2="b04b6d39-f123-49a0-bfc8-265c84bac5df" xmlns:ns3="ba865f70-59c1-4a4a-8607-b5b830eb7515" targetNamespace="http://schemas.microsoft.com/office/2006/metadata/properties" ma:root="true" ma:fieldsID="6c90840597d2a37573a28e8e1be881b5" ns2:_="" ns3:_="">
    <xsd:import namespace="b04b6d39-f123-49a0-bfc8-265c84bac5df"/>
    <xsd:import namespace="ba865f70-59c1-4a4a-8607-b5b830eb751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4b6d39-f123-49a0-bfc8-265c84bac5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865f70-59c1-4a4a-8607-b5b830eb751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4F9E77-2D4A-4EC1-A90E-5C9CAAA352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6A1CDFA-D3E4-41EA-BB57-D55369A7601C}">
  <ds:schemaRefs>
    <ds:schemaRef ds:uri="http://www.w3.org/XML/1998/namespace"/>
    <ds:schemaRef ds:uri="ba865f70-59c1-4a4a-8607-b5b830eb7515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b04b6d39-f123-49a0-bfc8-265c84bac5df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022E7B0-95F1-44EC-A592-59B20F9495FA}">
  <ds:schemaRefs>
    <ds:schemaRef ds:uri="b04b6d39-f123-49a0-bfc8-265c84bac5df"/>
    <ds:schemaRef ds:uri="ba865f70-59c1-4a4a-8607-b5b830eb751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Prøve på Mal Gulen Kommune</Template>
  <TotalTime>0</TotalTime>
  <Words>424</Words>
  <Application>Microsoft Office PowerPoint</Application>
  <PresentationFormat>Widescreen</PresentationFormat>
  <Paragraphs>75</Paragraphs>
  <Slides>8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Office-tema</vt:lpstr>
      <vt:lpstr>VISJON</vt:lpstr>
      <vt:lpstr>Framdrift i prosjektet Merk: prosjektperioden er foreslått endra</vt:lpstr>
      <vt:lpstr>PowerPoint-presentasjon</vt:lpstr>
      <vt:lpstr>Prosesser mot samfunnsplan</vt:lpstr>
      <vt:lpstr>Visjon</vt:lpstr>
      <vt:lpstr>Visjon versus mål</vt:lpstr>
      <vt:lpstr>Døme på visjon Merk: Ein visjon treng ikkje brukast utadretta, men har funksjon som felles identitet</vt:lpstr>
      <vt:lpstr>Avgjerande ved val av visjon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Irene Søreide</dc:creator>
  <cp:lastModifiedBy>Irene Søreide</cp:lastModifiedBy>
  <cp:revision>2</cp:revision>
  <dcterms:created xsi:type="dcterms:W3CDTF">2021-07-19T07:42:31Z</dcterms:created>
  <dcterms:modified xsi:type="dcterms:W3CDTF">2022-02-09T12:32:14Z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0x010100E7E111AFCD6A8B4BBDFC6C6AA342F064</vt:lpwstr>
  </property>
</Properties>
</file>